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94" r:id="rId2"/>
    <p:sldId id="295" r:id="rId3"/>
    <p:sldId id="302" r:id="rId4"/>
    <p:sldId id="300" r:id="rId5"/>
    <p:sldId id="293" r:id="rId6"/>
    <p:sldId id="311" r:id="rId7"/>
    <p:sldId id="297" r:id="rId8"/>
    <p:sldId id="299" r:id="rId9"/>
    <p:sldId id="298" r:id="rId10"/>
    <p:sldId id="313" r:id="rId11"/>
    <p:sldId id="314" r:id="rId12"/>
    <p:sldId id="317" r:id="rId13"/>
    <p:sldId id="315" r:id="rId14"/>
    <p:sldId id="316" r:id="rId15"/>
    <p:sldId id="318" r:id="rId16"/>
    <p:sldId id="321" r:id="rId17"/>
    <p:sldId id="322" r:id="rId18"/>
    <p:sldId id="323" r:id="rId19"/>
    <p:sldId id="325" r:id="rId20"/>
    <p:sldId id="324" r:id="rId21"/>
    <p:sldId id="319" r:id="rId22"/>
    <p:sldId id="278" r:id="rId23"/>
    <p:sldId id="292" r:id="rId24"/>
    <p:sldId id="290" r:id="rId25"/>
    <p:sldId id="288" r:id="rId26"/>
    <p:sldId id="303" r:id="rId27"/>
    <p:sldId id="304" r:id="rId28"/>
    <p:sldId id="305" r:id="rId29"/>
    <p:sldId id="307" r:id="rId30"/>
    <p:sldId id="306" r:id="rId31"/>
    <p:sldId id="308" r:id="rId32"/>
    <p:sldId id="309" r:id="rId33"/>
    <p:sldId id="310" r:id="rId34"/>
    <p:sldId id="289" r:id="rId35"/>
    <p:sldId id="326" r:id="rId36"/>
    <p:sldId id="286" r:id="rId37"/>
    <p:sldId id="287" r:id="rId38"/>
    <p:sldId id="280" r:id="rId39"/>
    <p:sldId id="279" r:id="rId40"/>
    <p:sldId id="285" r:id="rId41"/>
    <p:sldId id="283" r:id="rId42"/>
    <p:sldId id="284" r:id="rId43"/>
    <p:sldId id="266" r:id="rId44"/>
    <p:sldId id="267" r:id="rId45"/>
    <p:sldId id="268" r:id="rId46"/>
    <p:sldId id="269" r:id="rId47"/>
    <p:sldId id="272" r:id="rId48"/>
    <p:sldId id="270" r:id="rId49"/>
    <p:sldId id="273" r:id="rId50"/>
    <p:sldId id="274" r:id="rId51"/>
    <p:sldId id="275" r:id="rId52"/>
    <p:sldId id="271" r:id="rId53"/>
    <p:sldId id="276" r:id="rId54"/>
    <p:sldId id="277" r:id="rId55"/>
    <p:sldId id="259" r:id="rId56"/>
    <p:sldId id="260" r:id="rId57"/>
    <p:sldId id="261" r:id="rId58"/>
    <p:sldId id="257" r:id="rId59"/>
    <p:sldId id="264" r:id="rId60"/>
    <p:sldId id="258" r:id="rId61"/>
    <p:sldId id="262" r:id="rId62"/>
    <p:sldId id="263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DEF"/>
    <a:srgbClr val="FF4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8"/>
    <p:restoredTop sz="94580"/>
  </p:normalViewPr>
  <p:slideViewPr>
    <p:cSldViewPr snapToGrid="0" snapToObjects="1" showGuides="1">
      <p:cViewPr>
        <p:scale>
          <a:sx n="51" d="100"/>
          <a:sy n="51" d="100"/>
        </p:scale>
        <p:origin x="1984" y="17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2" d="100"/>
          <a:sy n="162" d="100"/>
        </p:scale>
        <p:origin x="432" y="-20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F3290-B8D7-2A4C-B12A-EB612A087B58}" type="datetimeFigureOut">
              <a:rPr kumimoji="1" lang="ko-KR" altLang="en-US" smtClean="0"/>
              <a:t>2016. 12. 15.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649D-C711-1042-987C-71A2844AA6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263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CF7D2-297B-9C44-A413-EB80B62DA27D}" type="datetimeFigureOut">
              <a:rPr kumimoji="1" lang="ko-KR" altLang="en-US" smtClean="0"/>
              <a:t>2016. 12. 15.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35F1-938F-A64E-91E1-423EEB8018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2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153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44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544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812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49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3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76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39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36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61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7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897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968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175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067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4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40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7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64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3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1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8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F0-4385-CA49-8578-629ACA7B3AA3}" type="datetimeFigureOut">
              <a:rPr kumimoji="1" lang="ko-KR" altLang="en-US" smtClean="0"/>
              <a:t>2016. 12. 15.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6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2.jp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microsoft.com/office/2007/relationships/hdphoto" Target="../media/hdphoto8.wdp"/><Relationship Id="rId13" Type="http://schemas.openxmlformats.org/officeDocument/2006/relationships/image" Target="../media/image4.png"/><Relationship Id="rId14" Type="http://schemas.microsoft.com/office/2007/relationships/hdphoto" Target="../media/hdphoto2.wdp"/><Relationship Id="rId15" Type="http://schemas.microsoft.com/office/2007/relationships/hdphoto" Target="../media/hdphoto9.wdp"/><Relationship Id="rId16" Type="http://schemas.openxmlformats.org/officeDocument/2006/relationships/image" Target="../media/image16.png"/><Relationship Id="rId17" Type="http://schemas.microsoft.com/office/2007/relationships/hdphoto" Target="../media/hdphoto10.wdp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microsoft.com/office/2007/relationships/hdphoto" Target="../media/hdphoto4.wdp"/><Relationship Id="rId6" Type="http://schemas.microsoft.com/office/2007/relationships/hdphoto" Target="../media/hdphoto5.wdp"/><Relationship Id="rId7" Type="http://schemas.microsoft.com/office/2007/relationships/hdphoto" Target="../media/hdphoto6.wdp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microsoft.com/office/2007/relationships/hdphoto" Target="../media/hdphoto11.wdp"/><Relationship Id="rId5" Type="http://schemas.openxmlformats.org/officeDocument/2006/relationships/image" Target="../media/image13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2.jp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microsoft.com/office/2007/relationships/hdphoto" Target="../media/hdphoto13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microsoft.com/office/2007/relationships/hdphoto" Target="../media/hdphoto13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microsoft.com/office/2007/relationships/hdphoto" Target="../media/hdphoto13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microsoft.com/office/2007/relationships/hdphoto" Target="../media/hdphoto13.wdp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 flipV="1">
            <a:off x="3321934" y="752354"/>
            <a:ext cx="0" cy="392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3321935" y="4676172"/>
            <a:ext cx="40627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966761" y="46761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진행 레벨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2860269" y="1979270"/>
            <a:ext cx="461665" cy="1469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 smtClean="0"/>
              <a:t>요구 경험치</a:t>
            </a:r>
            <a:endParaRPr kumimoji="1" lang="ko-KR" altLang="en-US"/>
          </a:p>
        </p:txBody>
      </p:sp>
      <p:sp>
        <p:nvSpPr>
          <p:cNvPr id="11" name="호 10"/>
          <p:cNvSpPr/>
          <p:nvPr/>
        </p:nvSpPr>
        <p:spPr>
          <a:xfrm rot="5400000">
            <a:off x="2673751" y="3345083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호 11"/>
          <p:cNvSpPr/>
          <p:nvPr/>
        </p:nvSpPr>
        <p:spPr>
          <a:xfrm rot="5400000">
            <a:off x="3321935" y="2696900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호 12"/>
          <p:cNvSpPr/>
          <p:nvPr/>
        </p:nvSpPr>
        <p:spPr>
          <a:xfrm rot="5400000">
            <a:off x="3970117" y="2048717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호 13"/>
          <p:cNvSpPr/>
          <p:nvPr/>
        </p:nvSpPr>
        <p:spPr>
          <a:xfrm rot="5400000">
            <a:off x="4618299" y="1400534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호 14"/>
          <p:cNvSpPr/>
          <p:nvPr/>
        </p:nvSpPr>
        <p:spPr>
          <a:xfrm rot="5400000">
            <a:off x="5266481" y="752351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호 15"/>
          <p:cNvSpPr/>
          <p:nvPr/>
        </p:nvSpPr>
        <p:spPr>
          <a:xfrm rot="5400000">
            <a:off x="5914663" y="104168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/>
          <p:cNvCxnSpPr>
            <a:stCxn id="16" idx="0"/>
            <a:endCxn id="11" idx="2"/>
          </p:cNvCxnSpPr>
          <p:nvPr/>
        </p:nvCxnSpPr>
        <p:spPr>
          <a:xfrm flipH="1">
            <a:off x="3321933" y="752350"/>
            <a:ext cx="3889095" cy="388909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화살표[L] 22"/>
          <p:cNvSpPr/>
          <p:nvPr/>
        </p:nvSpPr>
        <p:spPr>
          <a:xfrm>
            <a:off x="4648221" y="3185253"/>
            <a:ext cx="758758" cy="389106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5512258" y="302191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B</a:t>
            </a:r>
            <a:r>
              <a:rPr kumimoji="1" lang="ko-KR" altLang="en-US" dirty="0" smtClean="0"/>
              <a:t>지역에서 </a:t>
            </a:r>
            <a:r>
              <a:rPr kumimoji="1" lang="en-US" altLang="ko-KR" dirty="0" smtClean="0"/>
              <a:t>C</a:t>
            </a:r>
            <a:r>
              <a:rPr kumimoji="1" lang="ko-KR" altLang="en-US" dirty="0" smtClean="0"/>
              <a:t>지역 퀘스트를</a:t>
            </a:r>
            <a:endParaRPr kumimoji="1" lang="en-US" altLang="ko-KR" dirty="0" smtClean="0"/>
          </a:p>
          <a:p>
            <a:r>
              <a:rPr kumimoji="1" lang="ko-KR" altLang="en-US" dirty="0" smtClean="0"/>
              <a:t>진행하기 위한 최소 레벨 요구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64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" y="947589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대기상태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2161580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3" name="다이아몬드 32"/>
          <p:cNvSpPr/>
          <p:nvPr/>
        </p:nvSpPr>
        <p:spPr>
          <a:xfrm>
            <a:off x="4894659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 smtClean="0">
                <a:solidFill>
                  <a:sysClr val="windowText" lastClr="000000"/>
                </a:solidFill>
              </a:rPr>
              <a:t>X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stCxn id="28" idx="3"/>
            <a:endCxn id="32" idx="1"/>
          </p:cNvCxnSpPr>
          <p:nvPr/>
        </p:nvCxnSpPr>
        <p:spPr>
          <a:xfrm>
            <a:off x="1714501" y="1341289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2" idx="3"/>
            <a:endCxn id="33" idx="1"/>
          </p:cNvCxnSpPr>
          <p:nvPr/>
        </p:nvCxnSpPr>
        <p:spPr>
          <a:xfrm>
            <a:off x="4447580" y="1341289"/>
            <a:ext cx="447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659930" y="268326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41"/>
          <p:cNvSpPr txBox="1"/>
          <p:nvPr/>
        </p:nvSpPr>
        <p:spPr>
          <a:xfrm>
            <a:off x="2161580" y="24985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59930" y="3000766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2161580" y="281610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sp>
        <p:nvSpPr>
          <p:cNvPr id="46" name="다이아몬드 45"/>
          <p:cNvSpPr/>
          <p:nvPr/>
        </p:nvSpPr>
        <p:spPr>
          <a:xfrm>
            <a:off x="7627738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 smtClean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직선 화살표 연결선 46"/>
          <p:cNvCxnSpPr>
            <a:stCxn id="33" idx="3"/>
          </p:cNvCxnSpPr>
          <p:nvPr/>
        </p:nvCxnSpPr>
        <p:spPr>
          <a:xfrm>
            <a:off x="7180659" y="1341289"/>
            <a:ext cx="53459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/>
          <p:cNvCxnSpPr>
            <a:stCxn id="32" idx="2"/>
            <a:endCxn id="28" idx="2"/>
          </p:cNvCxnSpPr>
          <p:nvPr/>
        </p:nvCxnSpPr>
        <p:spPr>
          <a:xfrm rot="5400000" flipH="1">
            <a:off x="1936452" y="655789"/>
            <a:ext cx="288927" cy="2447329"/>
          </a:xfrm>
          <a:prstGeom prst="bentConnector3">
            <a:avLst>
              <a:gd name="adj1" fmla="val -791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3" idx="2"/>
          </p:cNvCxnSpPr>
          <p:nvPr/>
        </p:nvCxnSpPr>
        <p:spPr>
          <a:xfrm>
            <a:off x="6037659" y="2023916"/>
            <a:ext cx="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문서 63"/>
          <p:cNvSpPr/>
          <p:nvPr/>
        </p:nvSpPr>
        <p:spPr>
          <a:xfrm>
            <a:off x="7926408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밀려남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5" name="직선 화살표 연결선 64"/>
          <p:cNvCxnSpPr>
            <a:stCxn id="46" idx="2"/>
            <a:endCxn id="64" idx="0"/>
          </p:cNvCxnSpPr>
          <p:nvPr/>
        </p:nvCxnSpPr>
        <p:spPr>
          <a:xfrm>
            <a:off x="8770738" y="2023916"/>
            <a:ext cx="1292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10360816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66"/>
          <p:cNvSpPr/>
          <p:nvPr/>
        </p:nvSpPr>
        <p:spPr>
          <a:xfrm>
            <a:off x="10659486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넘어짐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9" name="직선 화살표 연결선 68"/>
          <p:cNvCxnSpPr>
            <a:stCxn id="46" idx="3"/>
            <a:endCxn id="66" idx="1"/>
          </p:cNvCxnSpPr>
          <p:nvPr/>
        </p:nvCxnSpPr>
        <p:spPr>
          <a:xfrm>
            <a:off x="9913738" y="1341289"/>
            <a:ext cx="4470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2"/>
            <a:endCxn id="67" idx="0"/>
          </p:cNvCxnSpPr>
          <p:nvPr/>
        </p:nvCxnSpPr>
        <p:spPr>
          <a:xfrm>
            <a:off x="11503816" y="2023916"/>
            <a:ext cx="12920" cy="7003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4" idx="1"/>
          </p:cNvCxnSpPr>
          <p:nvPr/>
        </p:nvCxnSpPr>
        <p:spPr>
          <a:xfrm flipH="1">
            <a:off x="6894909" y="3117940"/>
            <a:ext cx="10314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/>
          <p:cNvCxnSpPr>
            <a:stCxn id="67" idx="2"/>
          </p:cNvCxnSpPr>
          <p:nvPr/>
        </p:nvCxnSpPr>
        <p:spPr>
          <a:xfrm rot="5400000">
            <a:off x="8777198" y="720046"/>
            <a:ext cx="12700" cy="5479077"/>
          </a:xfrm>
          <a:prstGeom prst="bentConnector3">
            <a:avLst>
              <a:gd name="adj1" fmla="val 2209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5158650" y="2689314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전투상태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err="1" smtClean="0">
                <a:solidFill>
                  <a:schemeClr val="bg1">
                    <a:lumMod val="50000"/>
                  </a:schemeClr>
                </a:solidFill>
              </a:rPr>
              <a:t>fightIdle</a:t>
            </a:r>
            <a:r>
              <a:rPr kumimoji="1"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391769" y="416379"/>
            <a:ext cx="13294969" cy="352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717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2613656"/>
            <a:ext cx="2989532" cy="17037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9238" y="2916196"/>
            <a:ext cx="2380276" cy="10986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플레이어 강타</a:t>
            </a:r>
            <a:endParaRPr kumimoji="1" lang="en-US" altLang="ko-KR" sz="2400" dirty="0" smtClean="0"/>
          </a:p>
          <a:p>
            <a:pPr algn="ctr"/>
            <a:r>
              <a:rPr kumimoji="1" lang="en-US" altLang="ko-KR" sz="3600" dirty="0" smtClean="0"/>
              <a:t>20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33260" y="2916192"/>
            <a:ext cx="2702470" cy="1098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/>
              <a:t>강타 </a:t>
            </a:r>
            <a:r>
              <a:rPr kumimoji="1" lang="en-US" altLang="ko-KR" sz="2800" dirty="0" smtClean="0"/>
              <a:t>100</a:t>
            </a:r>
            <a:r>
              <a:rPr kumimoji="1" lang="ko-KR" altLang="en-US" sz="2800" dirty="0" smtClean="0"/>
              <a:t> 적용</a:t>
            </a:r>
            <a:endParaRPr kumimoji="1" lang="en-US" altLang="ko-KR" sz="2800" dirty="0" smtClean="0"/>
          </a:p>
          <a:p>
            <a:pPr algn="ctr"/>
            <a:r>
              <a:rPr kumimoji="1" lang="ko-KR" altLang="en-US" sz="2000" dirty="0" smtClean="0"/>
              <a:t>효과 발동</a:t>
            </a:r>
            <a:endParaRPr kumimoji="1" lang="en-US" altLang="ko-KR" sz="4000" dirty="0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4139514" y="3465513"/>
            <a:ext cx="82790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247049" y="4317367"/>
            <a:ext cx="16979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/>
              <a:t>A</a:t>
            </a:r>
            <a:r>
              <a:rPr kumimoji="1" lang="ko-KR" altLang="en-US" sz="3200" dirty="0" smtClean="0"/>
              <a:t>스킬</a:t>
            </a:r>
            <a:endParaRPr kumimoji="1" lang="en-US" altLang="ko-KR" sz="3200" dirty="0" smtClean="0"/>
          </a:p>
          <a:p>
            <a:pPr algn="ctr"/>
            <a:r>
              <a:rPr kumimoji="1" lang="ko-KR" altLang="en-US" sz="2000" dirty="0" smtClean="0"/>
              <a:t>강타배율 </a:t>
            </a:r>
            <a:r>
              <a:rPr kumimoji="1" lang="en-US" altLang="ko-KR" sz="2000" dirty="0" smtClean="0"/>
              <a:t>5</a:t>
            </a:r>
            <a:r>
              <a:rPr kumimoji="1" lang="ko-KR" altLang="en-US" sz="2000" dirty="0" smtClean="0"/>
              <a:t>배</a:t>
            </a:r>
            <a:endParaRPr kumimoji="1" lang="ko-KR" altLang="en-US" sz="2000" dirty="0"/>
          </a:p>
        </p:txBody>
      </p:sp>
      <p:cxnSp>
        <p:nvCxnSpPr>
          <p:cNvPr id="17" name="직선 화살표 연결선 16"/>
          <p:cNvCxnSpPr>
            <a:stCxn id="4" idx="3"/>
            <a:endCxn id="8" idx="1"/>
          </p:cNvCxnSpPr>
          <p:nvPr/>
        </p:nvCxnSpPr>
        <p:spPr>
          <a:xfrm flipV="1">
            <a:off x="7590766" y="3465511"/>
            <a:ext cx="642494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36701" y="2374901"/>
            <a:ext cx="9766300" cy="2971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42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162887"/>
              </p:ext>
            </p:extLst>
          </p:nvPr>
        </p:nvGraphicFramePr>
        <p:xfrm>
          <a:off x="105260" y="-675640"/>
          <a:ext cx="5647840" cy="89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40"/>
                <a:gridCol w="4762500"/>
              </a:tblGrid>
              <a:tr h="16281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강타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80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의 공격을 받음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83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8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70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89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8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en-US" altLang="ko-KR" b="0" dirty="0" smtClean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추가적으로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 강타의 공격을 받음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0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누적 강타가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110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이 되어 플레이어 밀려남</a:t>
                      </a:r>
                      <a:endParaRPr lang="en-US" altLang="ko-KR" b="0" dirty="0" smtClean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100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값이 초기화 되고</a:t>
                      </a:r>
                      <a:endParaRPr lang="en-US" altLang="ko-KR" b="0" dirty="0" smtClean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초당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씩 감소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-31040"/>
            <a:ext cx="1629805" cy="928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-533401"/>
            <a:ext cx="1655871" cy="136767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325553" y="-400372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8</a:t>
            </a:r>
            <a:r>
              <a:rPr kumimoji="1" lang="en-US" altLang="ko-KR" dirty="0" smtClean="0"/>
              <a:t>0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2001993"/>
            <a:ext cx="1629805" cy="9288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1499632"/>
            <a:ext cx="1655871" cy="1367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3979059"/>
            <a:ext cx="1629805" cy="9288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3476698"/>
            <a:ext cx="1655871" cy="13676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0" y="6082542"/>
            <a:ext cx="1629805" cy="9288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44" y="5580181"/>
            <a:ext cx="1655871" cy="1367673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21" idx="1"/>
          </p:cNvCxnSpPr>
          <p:nvPr/>
        </p:nvCxnSpPr>
        <p:spPr>
          <a:xfrm flipH="1" flipV="1">
            <a:off x="2663135" y="6264017"/>
            <a:ext cx="1336409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325553" y="1560988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7</a:t>
            </a:r>
            <a:r>
              <a:rPr kumimoji="1" lang="en-US" altLang="ko-KR" dirty="0" smtClean="0"/>
              <a:t>0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2262235" y="35823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110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2262236" y="5649709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4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900" y="3750545"/>
            <a:ext cx="2451100" cy="2465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밀려남</a:t>
            </a:r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왼쪽 화살표[L] 2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공격방향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1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2162114" y="3705862"/>
            <a:ext cx="2451100" cy="2465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밀려남</a:t>
            </a:r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왼쪽 화살표[L] 18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공격방향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2833666" y="37973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smtClean="0"/>
              <a:t>넘어짐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24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74985" y="1477109"/>
            <a:ext cx="9618784" cy="225083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1461" y="1122145"/>
            <a:ext cx="3032760" cy="7386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플레이어 설정</a:t>
            </a:r>
            <a:endParaRPr kumimoji="1" lang="en-US" altLang="ko-KR" sz="3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412623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직업번호</a:t>
            </a:r>
            <a:endParaRPr kumimoji="1" lang="en-US" altLang="ko-KR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4660232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진영설정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690784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시작 레벨</a:t>
            </a:r>
            <a:endParaRPr kumimoji="1" lang="en-US" altLang="ko-KR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9155450" y="2042695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기본스킬 번호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12623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해당 직업 이미지</a:t>
            </a:r>
            <a:endParaRPr kumimoji="1" lang="en-US" altLang="ko-KR" sz="3600" dirty="0"/>
          </a:p>
        </p:txBody>
      </p:sp>
      <p:sp>
        <p:nvSpPr>
          <p:cNvPr id="15" name="직사각형 14"/>
          <p:cNvSpPr/>
          <p:nvPr/>
        </p:nvSpPr>
        <p:spPr>
          <a:xfrm>
            <a:off x="4660232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직업 관련 스트링</a:t>
            </a:r>
            <a:endParaRPr kumimoji="1" lang="en-US" altLang="ko-KR" sz="3600" dirty="0"/>
          </a:p>
        </p:txBody>
      </p:sp>
      <p:sp>
        <p:nvSpPr>
          <p:cNvPr id="16" name="직사각형 15"/>
          <p:cNvSpPr/>
          <p:nvPr/>
        </p:nvSpPr>
        <p:spPr>
          <a:xfrm>
            <a:off x="9155450" y="2733086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모델 데이터 경로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6907841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직업 관련 음성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51769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74985" y="1477109"/>
            <a:ext cx="2954215" cy="23233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1895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이동 조작계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45452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이동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5375398" y="1477109"/>
            <a:ext cx="2954215" cy="380926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52308" y="1171575"/>
            <a:ext cx="2200394" cy="6110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스킬 조작계</a:t>
            </a:r>
            <a:endParaRPr kumimoji="1" lang="en-US" altLang="ko-KR" sz="2000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5754934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 공격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5754934" y="35300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스킬 공격</a:t>
            </a:r>
            <a:endParaRPr kumimoji="1" lang="en-US" altLang="ko-KR" sz="3600" dirty="0"/>
          </a:p>
        </p:txBody>
      </p:sp>
      <p:sp>
        <p:nvSpPr>
          <p:cNvPr id="18" name="직사각형 17"/>
          <p:cNvSpPr/>
          <p:nvPr/>
        </p:nvSpPr>
        <p:spPr>
          <a:xfrm>
            <a:off x="5754934" y="42729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궁극기</a:t>
            </a:r>
            <a:endParaRPr kumimoji="1" lang="en-US" altLang="ko-KR" sz="3600" dirty="0"/>
          </a:p>
        </p:txBody>
      </p:sp>
      <p:sp>
        <p:nvSpPr>
          <p:cNvPr id="19" name="직사각형 18"/>
          <p:cNvSpPr/>
          <p:nvPr/>
        </p:nvSpPr>
        <p:spPr>
          <a:xfrm>
            <a:off x="5754934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회피</a:t>
            </a:r>
            <a:endParaRPr kumimoji="1" lang="en-US" altLang="ko-KR" sz="3600" dirty="0"/>
          </a:p>
        </p:txBody>
      </p:sp>
      <p:sp>
        <p:nvSpPr>
          <p:cNvPr id="20" name="직사각형 19"/>
          <p:cNvSpPr/>
          <p:nvPr/>
        </p:nvSpPr>
        <p:spPr>
          <a:xfrm>
            <a:off x="2454521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점프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92791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22299" y="679352"/>
            <a:ext cx="482601" cy="482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622299" y="1752794"/>
            <a:ext cx="482601" cy="482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2749649" y="679352"/>
            <a:ext cx="445326" cy="450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2749649" y="1720632"/>
            <a:ext cx="482601" cy="48260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575582" y="426231"/>
            <a:ext cx="703385" cy="988841"/>
            <a:chOff x="1744394" y="281354"/>
            <a:chExt cx="703385" cy="988841"/>
          </a:xfrm>
        </p:grpSpPr>
        <p:sp>
          <p:nvSpPr>
            <p:cNvPr id="11" name="타원 10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/>
            <p:cNvCxnSpPr>
              <a:stCxn id="11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16200000">
            <a:off x="1432854" y="1499673"/>
            <a:ext cx="703385" cy="988841"/>
            <a:chOff x="1744394" y="281354"/>
            <a:chExt cx="703385" cy="988841"/>
          </a:xfrm>
        </p:grpSpPr>
        <p:sp>
          <p:nvSpPr>
            <p:cNvPr id="16" name="타원 15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화살표 연결선 16"/>
            <p:cNvCxnSpPr>
              <a:stCxn id="16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10800000">
            <a:off x="3665657" y="521224"/>
            <a:ext cx="703385" cy="988841"/>
            <a:chOff x="1744394" y="281354"/>
            <a:chExt cx="703385" cy="988841"/>
          </a:xfrm>
        </p:grpSpPr>
        <p:sp>
          <p:nvSpPr>
            <p:cNvPr id="19" name="타원 1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" name="직선 화살표 연결선 19"/>
            <p:cNvCxnSpPr>
              <a:stCxn id="1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5400000">
            <a:off x="3808385" y="1467511"/>
            <a:ext cx="703385" cy="988841"/>
            <a:chOff x="1744394" y="281354"/>
            <a:chExt cx="703385" cy="988841"/>
          </a:xfrm>
        </p:grpSpPr>
        <p:sp>
          <p:nvSpPr>
            <p:cNvPr id="22" name="타원 2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화살표 연결선 22"/>
            <p:cNvCxnSpPr>
              <a:stCxn id="2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544797" y="679352"/>
            <a:ext cx="482601" cy="4826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9117472" y="679352"/>
            <a:ext cx="445326" cy="450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9117472" y="1720632"/>
            <a:ext cx="482601" cy="4826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 rot="18900000">
            <a:off x="7393099" y="319376"/>
            <a:ext cx="703385" cy="988841"/>
            <a:chOff x="1744394" y="281354"/>
            <a:chExt cx="703385" cy="988841"/>
          </a:xfrm>
        </p:grpSpPr>
        <p:sp>
          <p:nvSpPr>
            <p:cNvPr id="29" name="타원 2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0" name="직선 화살표 연결선 29"/>
            <p:cNvCxnSpPr>
              <a:stCxn id="2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rot="8100000">
            <a:off x="7565786" y="1613937"/>
            <a:ext cx="703385" cy="988841"/>
            <a:chOff x="1744394" y="281354"/>
            <a:chExt cx="703385" cy="988841"/>
          </a:xfrm>
        </p:grpSpPr>
        <p:sp>
          <p:nvSpPr>
            <p:cNvPr id="32" name="타원 3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/>
            <p:cNvCxnSpPr>
              <a:stCxn id="3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 rot="13500000">
            <a:off x="9846672" y="410151"/>
            <a:ext cx="703385" cy="988841"/>
            <a:chOff x="1744394" y="281354"/>
            <a:chExt cx="703385" cy="988841"/>
          </a:xfrm>
        </p:grpSpPr>
        <p:sp>
          <p:nvSpPr>
            <p:cNvPr id="35" name="타원 34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6" name="직선 화살표 연결선 35"/>
            <p:cNvCxnSpPr>
              <a:stCxn id="35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 rot="2700000">
            <a:off x="10036714" y="1467510"/>
            <a:ext cx="703385" cy="988841"/>
            <a:chOff x="1744394" y="281354"/>
            <a:chExt cx="703385" cy="988841"/>
          </a:xfrm>
        </p:grpSpPr>
        <p:sp>
          <p:nvSpPr>
            <p:cNvPr id="38" name="타원 37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화살표 연결선 38"/>
            <p:cNvCxnSpPr>
              <a:stCxn id="38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5959756" y="671806"/>
            <a:ext cx="482601" cy="4826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5997031" y="1784956"/>
            <a:ext cx="445326" cy="4504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8580646" y="1752792"/>
            <a:ext cx="482601" cy="4826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8556049" y="629603"/>
            <a:ext cx="482601" cy="48260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6568517" y="1752791"/>
            <a:ext cx="482601" cy="4826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7446" y="151519"/>
            <a:ext cx="4535489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664132" y="151519"/>
            <a:ext cx="5380106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47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1477109"/>
            <a:ext cx="11277598" cy="17947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/>
              <a:t>기본공격 사이클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9602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기본공격</a:t>
            </a:r>
            <a:r>
              <a:rPr kumimoji="1" lang="en-US" altLang="ko-KR" sz="2000" dirty="0" smtClean="0"/>
              <a:t>1</a:t>
            </a:r>
            <a:r>
              <a:rPr kumimoji="1" lang="ko-KR" altLang="en-US" sz="2000" dirty="0" smtClean="0"/>
              <a:t>의 애니메이션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6996051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기본공격</a:t>
            </a:r>
            <a:r>
              <a:rPr kumimoji="1" lang="en-US" altLang="ko-KR" sz="2000" dirty="0" smtClean="0"/>
              <a:t>2</a:t>
            </a:r>
            <a:r>
              <a:rPr kumimoji="1" lang="ko-KR" altLang="en-US" sz="2000" dirty="0" smtClean="0"/>
              <a:t>의 애니메이션</a:t>
            </a:r>
            <a:endParaRPr kumimoji="1" lang="en-US" altLang="ko-KR" sz="2000" dirty="0" smtClean="0"/>
          </a:p>
        </p:txBody>
      </p:sp>
      <p:sp>
        <p:nvSpPr>
          <p:cNvPr id="7" name="왼쪽 대괄호[L] 6"/>
          <p:cNvSpPr/>
          <p:nvPr/>
        </p:nvSpPr>
        <p:spPr>
          <a:xfrm rot="5400000">
            <a:off x="2769363" y="669103"/>
            <a:ext cx="385762" cy="370528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2136537" y="19078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공격 실행구간</a:t>
            </a:r>
            <a:endParaRPr kumimoji="1" lang="ko-KR" altLang="en-US"/>
          </a:p>
        </p:txBody>
      </p:sp>
      <p:sp>
        <p:nvSpPr>
          <p:cNvPr id="9" name="왼쪽 대괄호[L] 8"/>
          <p:cNvSpPr/>
          <p:nvPr/>
        </p:nvSpPr>
        <p:spPr>
          <a:xfrm rot="16200000">
            <a:off x="5214938" y="3160832"/>
            <a:ext cx="385762" cy="112870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351280" y="402137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추가공격 가능구간</a:t>
            </a:r>
            <a:endParaRPr kumimoji="1" lang="ko-KR" altLang="en-US" dirty="0"/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>
            <a:off x="4814887" y="3123466"/>
            <a:ext cx="218116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왼쪽 대괄호[L] 14"/>
          <p:cNvSpPr/>
          <p:nvPr/>
        </p:nvSpPr>
        <p:spPr>
          <a:xfrm rot="16200000">
            <a:off x="4497270" y="3508174"/>
            <a:ext cx="592373" cy="235743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3747074" y="5092935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캔슬 공격 가능구간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56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421944" y="1369615"/>
            <a:ext cx="2871536" cy="548838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4345" y="1369615"/>
            <a:ext cx="2871536" cy="364066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877" y="253288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의 레벨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필드의 레벨</a:t>
            </a:r>
            <a:endParaRPr kumimoji="1"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2370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제공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100%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94674" y="426316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이벤트 경험치</a:t>
            </a:r>
            <a:endParaRPr kumimoji="1"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237076" y="1990967"/>
            <a:ext cx="1926077" cy="11868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메인 퀘스트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  <a:p>
            <a:pPr algn="ctr"/>
            <a:r>
              <a:rPr kumimoji="1" lang="en-US" altLang="ko-KR" sz="3600" dirty="0" smtClean="0"/>
              <a:t>70%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3237075" y="3319600"/>
            <a:ext cx="1926077" cy="12791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퀘스트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사냥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/>
              <a:t>3</a:t>
            </a:r>
            <a:r>
              <a:rPr kumimoji="1" lang="en-US" altLang="ko-KR" sz="3200" dirty="0" smtClean="0"/>
              <a:t>0%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94676" y="275292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필드 사냥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10079543" y="2662177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요구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600" dirty="0" smtClean="0"/>
              <a:t>110%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4675" y="351604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서브 퀘스트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6894674" y="501028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전문기술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cxnSp>
        <p:nvCxnSpPr>
          <p:cNvPr id="14" name="직선 화살표 연결선 13"/>
          <p:cNvCxnSpPr>
            <a:stCxn id="4" idx="3"/>
            <a:endCxn id="8" idx="1"/>
          </p:cNvCxnSpPr>
          <p:nvPr/>
        </p:nvCxnSpPr>
        <p:spPr>
          <a:xfrm flipV="1">
            <a:off x="1924200" y="3189949"/>
            <a:ext cx="840145" cy="94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946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비설정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10%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894676" y="199096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던전 클리어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cxnSp>
        <p:nvCxnSpPr>
          <p:cNvPr id="38" name="직선 화살표 연결선 37"/>
          <p:cNvCxnSpPr>
            <a:endCxn id="15" idx="1"/>
          </p:cNvCxnSpPr>
          <p:nvPr/>
        </p:nvCxnSpPr>
        <p:spPr>
          <a:xfrm>
            <a:off x="9293480" y="3189866"/>
            <a:ext cx="786063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더하기 38"/>
          <p:cNvSpPr/>
          <p:nvPr/>
        </p:nvSpPr>
        <p:spPr>
          <a:xfrm>
            <a:off x="5700164" y="2727641"/>
            <a:ext cx="721780" cy="72178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94674" y="5764435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기타 경험치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4094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614363"/>
            <a:ext cx="11277598" cy="397192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308829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/>
              <a:t>기본공격 사이클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47072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 flipH="1">
            <a:off x="2755240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079793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4987961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263845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2" idx="2"/>
          </p:cNvCxnSpPr>
          <p:nvPr/>
        </p:nvCxnSpPr>
        <p:spPr>
          <a:xfrm flipH="1">
            <a:off x="7172013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96567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5" idx="2"/>
          </p:cNvCxnSpPr>
          <p:nvPr/>
        </p:nvCxnSpPr>
        <p:spPr>
          <a:xfrm flipH="1">
            <a:off x="9404735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196155" y="3653160"/>
            <a:ext cx="1816337" cy="6419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캔슬불가</a:t>
            </a:r>
            <a:endParaRPr kumimoji="1" lang="en-US" altLang="ko-KR" sz="3600" dirty="0"/>
          </a:p>
        </p:txBody>
      </p:sp>
      <p:cxnSp>
        <p:nvCxnSpPr>
          <p:cNvPr id="28" name="직선 화살표 연결선 27"/>
          <p:cNvCxnSpPr>
            <a:stCxn id="27" idx="0"/>
          </p:cNvCxnSpPr>
          <p:nvPr/>
        </p:nvCxnSpPr>
        <p:spPr>
          <a:xfrm flipH="1" flipV="1">
            <a:off x="6096000" y="2991584"/>
            <a:ext cx="8324" cy="661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3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5" name="원형 4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[R] 5"/>
          <p:cNvCxnSpPr>
            <a:stCxn id="9" idx="0"/>
            <a:endCxn id="9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>
            <a:stCxn id="9" idx="6"/>
            <a:endCxn id="9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궁극기 사용</a:t>
            </a:r>
            <a:endParaRPr kumimoji="1" lang="ko-KR" altLang="en-US" sz="2400" dirty="0"/>
          </a:p>
        </p:txBody>
      </p:sp>
      <p:sp>
        <p:nvSpPr>
          <p:cNvPr id="11" name="타원 10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cxnSp>
        <p:nvCxnSpPr>
          <p:cNvPr id="13" name="직선 연결선[R] 12"/>
          <p:cNvCxnSpPr>
            <a:stCxn id="22" idx="0"/>
            <a:endCxn id="22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stCxn id="22" idx="6"/>
            <a:endCxn id="22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지연 14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지연 1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지연 1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생성된 발열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소모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431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98" y="4226126"/>
            <a:ext cx="2684067" cy="179910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815016" y="3985691"/>
            <a:ext cx="1807913" cy="2415832"/>
            <a:chOff x="1666608" y="4580502"/>
            <a:chExt cx="1807913" cy="2415832"/>
          </a:xfrm>
        </p:grpSpPr>
        <p:sp>
          <p:nvSpPr>
            <p:cNvPr id="44" name="지연 43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지연 44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2046362" y="5557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 smtClean="0">
                  <a:solidFill>
                    <a:schemeClr val="bg1"/>
                  </a:solidFill>
                </a:rPr>
                <a:t>기술점수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257363" y="559995"/>
            <a:ext cx="1798724" cy="2403183"/>
            <a:chOff x="13144567" y="4890003"/>
            <a:chExt cx="1798724" cy="2403183"/>
          </a:xfrm>
        </p:grpSpPr>
        <p:sp>
          <p:nvSpPr>
            <p:cNvPr id="47" name="지연 46"/>
            <p:cNvSpPr/>
            <p:nvPr/>
          </p:nvSpPr>
          <p:spPr>
            <a:xfrm rot="5400000">
              <a:off x="13215798" y="4818772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지연 47"/>
            <p:cNvSpPr/>
            <p:nvPr/>
          </p:nvSpPr>
          <p:spPr>
            <a:xfrm rot="5400000">
              <a:off x="13296288" y="4895447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478094" y="594361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 smtClean="0">
                  <a:solidFill>
                    <a:schemeClr val="bg1"/>
                  </a:solidFill>
                </a:rPr>
                <a:t>발열점수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931" y="6207336"/>
              <a:ext cx="1737360" cy="10858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-2474556" y="398055"/>
            <a:ext cx="2735044" cy="2215389"/>
            <a:chOff x="-462217" y="4018212"/>
            <a:chExt cx="2735044" cy="2215389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4018212"/>
              <a:ext cx="2230863" cy="1732480"/>
            </a:xfrm>
            <a:prstGeom prst="rect">
              <a:avLst/>
            </a:prstGeom>
          </p:spPr>
        </p:pic>
        <p:sp>
          <p:nvSpPr>
            <p:cNvPr id="59" name="텍스트 상자 58"/>
            <p:cNvSpPr txBox="1"/>
            <p:nvPr/>
          </p:nvSpPr>
          <p:spPr>
            <a:xfrm>
              <a:off x="-462217" y="5710381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 smtClean="0"/>
                <a:t>공격 </a:t>
              </a:r>
              <a:r>
                <a:rPr kumimoji="1" lang="en-US" altLang="ko-KR" sz="2800" dirty="0" smtClean="0"/>
                <a:t>/</a:t>
              </a:r>
              <a:r>
                <a:rPr kumimoji="1" lang="ko-KR" altLang="en-US" sz="2800" dirty="0" smtClean="0"/>
                <a:t> 방어행위</a:t>
              </a:r>
              <a:endParaRPr kumimoji="1" lang="ko-KR" altLang="en-US" sz="28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73" y="3985691"/>
            <a:ext cx="2989532" cy="17037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755233" y="351860"/>
            <a:ext cx="2989532" cy="1703711"/>
            <a:chOff x="7150629" y="-2531285"/>
            <a:chExt cx="2989532" cy="170371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45" l="602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629" y="-2531285"/>
              <a:ext cx="2989532" cy="1703711"/>
            </a:xfrm>
            <a:prstGeom prst="rect">
              <a:avLst/>
            </a:prstGeom>
          </p:spPr>
        </p:pic>
        <p:sp>
          <p:nvSpPr>
            <p:cNvPr id="3" name="자유형 2"/>
            <p:cNvSpPr/>
            <p:nvPr/>
          </p:nvSpPr>
          <p:spPr>
            <a:xfrm>
              <a:off x="7853082" y="-2078182"/>
              <a:ext cx="1999945" cy="1051316"/>
            </a:xfrm>
            <a:custGeom>
              <a:avLst/>
              <a:gdLst>
                <a:gd name="connsiteX0" fmla="*/ 0 w 1999945"/>
                <a:gd name="connsiteY0" fmla="*/ 523213 h 1051316"/>
                <a:gd name="connsiteX1" fmla="*/ 176035 w 1999945"/>
                <a:gd name="connsiteY1" fmla="*/ 1051316 h 1051316"/>
                <a:gd name="connsiteX2" fmla="*/ 1051316 w 1999945"/>
                <a:gd name="connsiteY2" fmla="*/ 973078 h 1051316"/>
                <a:gd name="connsiteX3" fmla="*/ 1779902 w 1999945"/>
                <a:gd name="connsiteY3" fmla="*/ 694357 h 1051316"/>
                <a:gd name="connsiteX4" fmla="*/ 1999945 w 1999945"/>
                <a:gd name="connsiteY4" fmla="*/ 361848 h 1051316"/>
                <a:gd name="connsiteX5" fmla="*/ 1990165 w 1999945"/>
                <a:gd name="connsiteY5" fmla="*/ 161365 h 1051316"/>
                <a:gd name="connsiteX6" fmla="*/ 1775012 w 1999945"/>
                <a:gd name="connsiteY6" fmla="*/ 58678 h 1051316"/>
                <a:gd name="connsiteX7" fmla="*/ 1540300 w 1999945"/>
                <a:gd name="connsiteY7" fmla="*/ 0 h 1051316"/>
                <a:gd name="connsiteX8" fmla="*/ 1765232 w 1999945"/>
                <a:gd name="connsiteY8" fmla="*/ 127136 h 1051316"/>
                <a:gd name="connsiteX9" fmla="*/ 1823911 w 1999945"/>
                <a:gd name="connsiteY9" fmla="*/ 254272 h 1051316"/>
                <a:gd name="connsiteX10" fmla="*/ 1750563 w 1999945"/>
                <a:gd name="connsiteY10" fmla="*/ 440086 h 1051316"/>
                <a:gd name="connsiteX11" fmla="*/ 1466952 w 1999945"/>
                <a:gd name="connsiteY11" fmla="*/ 616120 h 1051316"/>
                <a:gd name="connsiteX12" fmla="*/ 977968 w 1999945"/>
                <a:gd name="connsiteY12" fmla="*/ 718807 h 1051316"/>
                <a:gd name="connsiteX13" fmla="*/ 591671 w 1999945"/>
                <a:gd name="connsiteY13" fmla="*/ 723696 h 1051316"/>
                <a:gd name="connsiteX14" fmla="*/ 195594 w 1999945"/>
                <a:gd name="connsiteY14" fmla="*/ 606340 h 1051316"/>
                <a:gd name="connsiteX15" fmla="*/ 0 w 1999945"/>
                <a:gd name="connsiteY15" fmla="*/ 523213 h 10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9945" h="1051316">
                  <a:moveTo>
                    <a:pt x="0" y="523213"/>
                  </a:moveTo>
                  <a:lnTo>
                    <a:pt x="176035" y="1051316"/>
                  </a:lnTo>
                  <a:lnTo>
                    <a:pt x="1051316" y="973078"/>
                  </a:lnTo>
                  <a:lnTo>
                    <a:pt x="1779902" y="694357"/>
                  </a:lnTo>
                  <a:lnTo>
                    <a:pt x="1999945" y="361848"/>
                  </a:lnTo>
                  <a:lnTo>
                    <a:pt x="1990165" y="161365"/>
                  </a:lnTo>
                  <a:lnTo>
                    <a:pt x="1775012" y="58678"/>
                  </a:lnTo>
                  <a:lnTo>
                    <a:pt x="1540300" y="0"/>
                  </a:lnTo>
                  <a:lnTo>
                    <a:pt x="1765232" y="127136"/>
                  </a:lnTo>
                  <a:lnTo>
                    <a:pt x="1823911" y="254272"/>
                  </a:lnTo>
                  <a:lnTo>
                    <a:pt x="1750563" y="440086"/>
                  </a:lnTo>
                  <a:lnTo>
                    <a:pt x="1466952" y="616120"/>
                  </a:lnTo>
                  <a:lnTo>
                    <a:pt x="977968" y="718807"/>
                  </a:lnTo>
                  <a:lnTo>
                    <a:pt x="591671" y="723696"/>
                  </a:lnTo>
                  <a:lnTo>
                    <a:pt x="195594" y="606340"/>
                  </a:lnTo>
                  <a:lnTo>
                    <a:pt x="0" y="52321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텍스트 상자 4"/>
          <p:cNvSpPr txBox="1"/>
          <p:nvPr/>
        </p:nvSpPr>
        <p:spPr>
          <a:xfrm>
            <a:off x="10817470" y="880549"/>
            <a:ext cx="470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강화 </a:t>
            </a:r>
            <a:r>
              <a:rPr kumimoji="1" lang="en-US" altLang="ko-KR" sz="3600" b="1" dirty="0" smtClean="0"/>
              <a:t>/</a:t>
            </a:r>
            <a:r>
              <a:rPr kumimoji="1" lang="ko-KR" altLang="en-US" sz="3600" b="1" dirty="0" smtClean="0"/>
              <a:t> 변형 스킬 사용</a:t>
            </a:r>
            <a:endParaRPr kumimoji="1" lang="ko-KR" altLang="en-US" sz="3600" b="1" dirty="0"/>
          </a:p>
        </p:txBody>
      </p:sp>
      <p:sp>
        <p:nvSpPr>
          <p:cNvPr id="42" name="텍스트 상자 41"/>
          <p:cNvSpPr txBox="1"/>
          <p:nvPr/>
        </p:nvSpPr>
        <p:spPr>
          <a:xfrm>
            <a:off x="10969836" y="4611363"/>
            <a:ext cx="265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 smtClean="0"/>
              <a:t>궁극기 활용</a:t>
            </a:r>
            <a:endParaRPr kumimoji="1" lang="en-US" altLang="ko-KR" sz="3600" b="1" dirty="0" smtClean="0"/>
          </a:p>
          <a:p>
            <a:r>
              <a:rPr kumimoji="1" lang="ko-KR" altLang="en-US" sz="3600" b="1" dirty="0" smtClean="0">
                <a:solidFill>
                  <a:schemeClr val="bg1">
                    <a:lumMod val="50000"/>
                  </a:schemeClr>
                </a:solidFill>
              </a:rPr>
              <a:t>발열 소모</a:t>
            </a:r>
            <a:endParaRPr kumimoji="1" lang="ko-KR" alt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텍스트 상자 61"/>
          <p:cNvSpPr txBox="1"/>
          <p:nvPr/>
        </p:nvSpPr>
        <p:spPr>
          <a:xfrm>
            <a:off x="2020596" y="560471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mtClean="0"/>
              <a:t>스킬 사용</a:t>
            </a:r>
            <a:endParaRPr kumimoji="1" lang="ko-KR" altLang="en-US" sz="3600" b="1" dirty="0"/>
          </a:p>
        </p:txBody>
      </p:sp>
      <p:sp>
        <p:nvSpPr>
          <p:cNvPr id="39" name="오른쪽 화살표[R] 38"/>
          <p:cNvSpPr/>
          <p:nvPr/>
        </p:nvSpPr>
        <p:spPr>
          <a:xfrm rot="5400000">
            <a:off x="-1307366" y="2934305"/>
            <a:ext cx="915080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>
            <a:off x="360070" y="4646708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오른쪽 화살표[R] 40"/>
          <p:cNvSpPr/>
          <p:nvPr/>
        </p:nvSpPr>
        <p:spPr>
          <a:xfrm rot="16200000">
            <a:off x="2756471" y="3191965"/>
            <a:ext cx="768266" cy="41756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/>
          <p:cNvSpPr/>
          <p:nvPr/>
        </p:nvSpPr>
        <p:spPr>
          <a:xfrm>
            <a:off x="4996914" y="924502"/>
            <a:ext cx="248973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오른쪽 화살표[R] 62"/>
          <p:cNvSpPr/>
          <p:nvPr/>
        </p:nvSpPr>
        <p:spPr>
          <a:xfrm>
            <a:off x="6181934" y="4636474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오른쪽 화살표[R] 64"/>
          <p:cNvSpPr/>
          <p:nvPr/>
        </p:nvSpPr>
        <p:spPr>
          <a:xfrm>
            <a:off x="559196" y="1017305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81934" y="1333500"/>
            <a:ext cx="333166" cy="36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37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05799" y="3209787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기본 공격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0320" y="4976421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기술점수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 smtClean="0">
                <a:solidFill>
                  <a:srgbClr val="FF0000"/>
                </a:solidFill>
              </a:rPr>
              <a:t>강한 공격으로 획득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45599" y="6270666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발열점수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50" dirty="0" smtClean="0">
                <a:solidFill>
                  <a:srgbClr val="FF0000"/>
                </a:solidFill>
              </a:rPr>
              <a:t>기술사용으로 획득</a:t>
            </a:r>
            <a:endParaRPr kumimoji="1"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0585" y="9102349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궁극기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원하는 양의</a:t>
            </a:r>
            <a:endParaRPr kumimoji="1"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발열 소모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 flipH="1">
            <a:off x="5953463" y="4170369"/>
            <a:ext cx="5479" cy="8060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31" idx="0"/>
          </p:cNvCxnSpPr>
          <p:nvPr/>
        </p:nvCxnSpPr>
        <p:spPr>
          <a:xfrm flipH="1">
            <a:off x="5223588" y="5606727"/>
            <a:ext cx="729875" cy="6516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5963728" y="6900972"/>
            <a:ext cx="935014" cy="22013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36619" y="6341264"/>
            <a:ext cx="1306286" cy="81874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회피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전투 페이즈</a:t>
            </a:r>
            <a:endParaRPr kumimoji="1"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초기화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6" name="꺾인 연결선[E] 15"/>
          <p:cNvCxnSpPr>
            <a:stCxn id="6" idx="1"/>
            <a:endCxn id="169" idx="2"/>
          </p:cNvCxnSpPr>
          <p:nvPr/>
        </p:nvCxnSpPr>
        <p:spPr>
          <a:xfrm rot="10800000" flipV="1">
            <a:off x="3277063" y="6585818"/>
            <a:ext cx="2968537" cy="475345"/>
          </a:xfrm>
          <a:prstGeom prst="bentConnector4">
            <a:avLst>
              <a:gd name="adj1" fmla="val 38999"/>
              <a:gd name="adj2" fmla="val 14809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/>
          <p:cNvCxnSpPr>
            <a:stCxn id="5" idx="3"/>
            <a:endCxn id="14" idx="1"/>
          </p:cNvCxnSpPr>
          <p:nvPr/>
        </p:nvCxnSpPr>
        <p:spPr>
          <a:xfrm>
            <a:off x="6606606" y="5291574"/>
            <a:ext cx="2230013" cy="1459060"/>
          </a:xfrm>
          <a:prstGeom prst="bentConnector3">
            <a:avLst>
              <a:gd name="adj1" fmla="val 503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6" idx="3"/>
            <a:endCxn id="14" idx="1"/>
          </p:cNvCxnSpPr>
          <p:nvPr/>
        </p:nvCxnSpPr>
        <p:spPr>
          <a:xfrm>
            <a:off x="7551885" y="6585819"/>
            <a:ext cx="1284734" cy="164815"/>
          </a:xfrm>
          <a:prstGeom prst="bentConnector3">
            <a:avLst>
              <a:gd name="adj1" fmla="val 137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7" idx="3"/>
            <a:endCxn id="14" idx="1"/>
          </p:cNvCxnSpPr>
          <p:nvPr/>
        </p:nvCxnSpPr>
        <p:spPr>
          <a:xfrm flipV="1">
            <a:off x="6616871" y="6750634"/>
            <a:ext cx="2219748" cy="2832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70445" y="6258402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스킬 사용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 smtClean="0">
                <a:solidFill>
                  <a:srgbClr val="FF0000"/>
                </a:solidFill>
              </a:rPr>
              <a:t>기술점수의 소모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33" name="직선 화살표 연결선 32"/>
          <p:cNvCxnSpPr>
            <a:stCxn id="31" idx="3"/>
            <a:endCxn id="6" idx="1"/>
          </p:cNvCxnSpPr>
          <p:nvPr/>
        </p:nvCxnSpPr>
        <p:spPr>
          <a:xfrm>
            <a:off x="5876731" y="6573555"/>
            <a:ext cx="368868" cy="122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1620792" y="1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스태미나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지연 43"/>
          <p:cNvSpPr/>
          <p:nvPr/>
        </p:nvSpPr>
        <p:spPr>
          <a:xfrm rot="5400000">
            <a:off x="4006310" y="-870465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지연 44"/>
          <p:cNvSpPr/>
          <p:nvPr/>
        </p:nvSpPr>
        <p:spPr>
          <a:xfrm rot="5400000">
            <a:off x="4086800" y="-793790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4255242" y="177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기술점수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지연 46"/>
          <p:cNvSpPr/>
          <p:nvPr/>
        </p:nvSpPr>
        <p:spPr>
          <a:xfrm rot="5400000">
            <a:off x="6677838" y="-857816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지연 47"/>
          <p:cNvSpPr/>
          <p:nvPr/>
        </p:nvSpPr>
        <p:spPr>
          <a:xfrm rot="5400000">
            <a:off x="6758328" y="-781141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텍스트 상자 48"/>
          <p:cNvSpPr txBox="1"/>
          <p:nvPr/>
        </p:nvSpPr>
        <p:spPr>
          <a:xfrm>
            <a:off x="6940134" y="2670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발열점수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867475" y="-2498153"/>
            <a:ext cx="1184598" cy="1088071"/>
            <a:chOff x="9304865" y="4138878"/>
            <a:chExt cx="1748322" cy="1605860"/>
          </a:xfrm>
        </p:grpSpPr>
        <p:sp>
          <p:nvSpPr>
            <p:cNvPr id="50" name="지연 49"/>
            <p:cNvSpPr/>
            <p:nvPr/>
          </p:nvSpPr>
          <p:spPr>
            <a:xfrm rot="5400000">
              <a:off x="9376096" y="4067647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지연 50"/>
            <p:cNvSpPr/>
            <p:nvPr/>
          </p:nvSpPr>
          <p:spPr>
            <a:xfrm rot="5400000">
              <a:off x="9456586" y="4144322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chemeClr val="accent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4" name="텍스트 상자 53"/>
          <p:cNvSpPr txBox="1"/>
          <p:nvPr/>
        </p:nvSpPr>
        <p:spPr>
          <a:xfrm>
            <a:off x="6848816" y="-20132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체인</a:t>
            </a:r>
            <a:endParaRPr kumimoji="1" lang="ko-KR" altLang="en-US" dirty="0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04" b="89167" l="47240" r="54167">
                        <a14:foregroundMark x1="54167" y1="85648" x2="54167" y2="8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65" t="78355" r="46364" b="11071"/>
          <a:stretch/>
        </p:blipFill>
        <p:spPr>
          <a:xfrm>
            <a:off x="6966261" y="-2980991"/>
            <a:ext cx="1003842" cy="84442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23" y="-806627"/>
            <a:ext cx="2406799" cy="1613253"/>
          </a:xfrm>
          <a:prstGeom prst="rect">
            <a:avLst/>
          </a:prstGeom>
        </p:spPr>
      </p:pic>
      <p:sp>
        <p:nvSpPr>
          <p:cNvPr id="59" name="텍스트 상자 58"/>
          <p:cNvSpPr txBox="1"/>
          <p:nvPr/>
        </p:nvSpPr>
        <p:spPr>
          <a:xfrm>
            <a:off x="1534232" y="48346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공격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방어행위</a:t>
            </a:r>
            <a:endParaRPr kumimoji="1" lang="ko-KR" altLang="en-US" dirty="0"/>
          </a:p>
        </p:txBody>
      </p:sp>
      <p:cxnSp>
        <p:nvCxnSpPr>
          <p:cNvPr id="66" name="꺾인 연결선[E] 65"/>
          <p:cNvCxnSpPr>
            <a:stCxn id="50" idx="0"/>
            <a:endCxn id="56" idx="0"/>
          </p:cNvCxnSpPr>
          <p:nvPr/>
        </p:nvCxnSpPr>
        <p:spPr>
          <a:xfrm>
            <a:off x="8052074" y="-1954118"/>
            <a:ext cx="2045149" cy="11474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/>
          <p:nvPr/>
        </p:nvSpPr>
        <p:spPr>
          <a:xfrm>
            <a:off x="8354929" y="-184626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발열체인 소모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궁극기 사용</a:t>
            </a:r>
            <a:endParaRPr kumimoji="1" lang="ko-KR" altLang="en-US" dirty="0"/>
          </a:p>
        </p:txBody>
      </p:sp>
      <p:sp>
        <p:nvSpPr>
          <p:cNvPr id="52" name="텍스트 상자 51"/>
          <p:cNvSpPr txBox="1"/>
          <p:nvPr/>
        </p:nvSpPr>
        <p:spPr>
          <a:xfrm>
            <a:off x="9196679" y="-767101"/>
            <a:ext cx="18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궁극기로 소모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0" name="꺾인 연결선[E] 149"/>
          <p:cNvCxnSpPr>
            <a:stCxn id="14" idx="1"/>
            <a:endCxn id="4" idx="3"/>
          </p:cNvCxnSpPr>
          <p:nvPr/>
        </p:nvCxnSpPr>
        <p:spPr>
          <a:xfrm rot="10800000">
            <a:off x="6612085" y="3690078"/>
            <a:ext cx="2224534" cy="30605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2623919" y="6085946"/>
            <a:ext cx="1306286" cy="975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발열 추가획득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 smtClean="0">
                <a:solidFill>
                  <a:srgbClr val="FF0000"/>
                </a:solidFill>
              </a:rPr>
              <a:t>상위 단계의 궁극기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6" name="꺾인 연결선[E] 175"/>
          <p:cNvCxnSpPr>
            <a:stCxn id="169" idx="0"/>
            <a:endCxn id="5" idx="1"/>
          </p:cNvCxnSpPr>
          <p:nvPr/>
        </p:nvCxnSpPr>
        <p:spPr>
          <a:xfrm rot="5400000" flipH="1" flipV="1">
            <a:off x="3891505" y="4677131"/>
            <a:ext cx="794372" cy="202325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9" y="-1192866"/>
            <a:ext cx="2230863" cy="1732480"/>
          </a:xfrm>
          <a:prstGeom prst="rect">
            <a:avLst/>
          </a:prstGeom>
        </p:spPr>
      </p:pic>
      <p:sp>
        <p:nvSpPr>
          <p:cNvPr id="185" name="텍스트 상자 184"/>
          <p:cNvSpPr txBox="1"/>
          <p:nvPr/>
        </p:nvSpPr>
        <p:spPr>
          <a:xfrm>
            <a:off x="2371701" y="229407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기술점수</a:t>
            </a:r>
            <a:r>
              <a:rPr kumimoji="1" lang="en-US" altLang="ko-KR" dirty="0" smtClean="0"/>
              <a:t> / </a:t>
            </a:r>
            <a:r>
              <a:rPr kumimoji="1" lang="ko-KR" altLang="en-US" dirty="0" smtClean="0"/>
              <a:t>발열점수 획득</a:t>
            </a:r>
            <a:endParaRPr kumimoji="1" lang="ko-KR" altLang="en-US" dirty="0"/>
          </a:p>
        </p:txBody>
      </p:sp>
      <p:cxnSp>
        <p:nvCxnSpPr>
          <p:cNvPr id="207" name="직선 화살표 연결선 206"/>
          <p:cNvCxnSpPr>
            <a:stCxn id="169" idx="3"/>
            <a:endCxn id="31" idx="1"/>
          </p:cNvCxnSpPr>
          <p:nvPr/>
        </p:nvCxnSpPr>
        <p:spPr>
          <a:xfrm>
            <a:off x="3930205" y="6573555"/>
            <a:ext cx="6402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5" idx="2"/>
            <a:endCxn id="6" idx="0"/>
          </p:cNvCxnSpPr>
          <p:nvPr/>
        </p:nvCxnSpPr>
        <p:spPr>
          <a:xfrm>
            <a:off x="5953463" y="5606727"/>
            <a:ext cx="945279" cy="663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88" y="530748"/>
            <a:ext cx="1737360" cy="108585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71" y="530748"/>
            <a:ext cx="1737360" cy="1085850"/>
          </a:xfrm>
          <a:prstGeom prst="rect">
            <a:avLst/>
          </a:prstGeom>
        </p:spPr>
      </p:pic>
      <p:cxnSp>
        <p:nvCxnSpPr>
          <p:cNvPr id="218" name="꺾인 연결선[E] 217"/>
          <p:cNvCxnSpPr>
            <a:stCxn id="59" idx="3"/>
            <a:endCxn id="216" idx="1"/>
          </p:cNvCxnSpPr>
          <p:nvPr/>
        </p:nvCxnSpPr>
        <p:spPr>
          <a:xfrm>
            <a:off x="3358770" y="668126"/>
            <a:ext cx="516718" cy="405547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/>
          <p:cNvCxnSpPr>
            <a:stCxn id="59" idx="2"/>
            <a:endCxn id="217" idx="2"/>
          </p:cNvCxnSpPr>
          <p:nvPr/>
        </p:nvCxnSpPr>
        <p:spPr>
          <a:xfrm rot="16200000" flipH="1">
            <a:off x="4609673" y="-1310380"/>
            <a:ext cx="763806" cy="5090150"/>
          </a:xfrm>
          <a:prstGeom prst="bentConnector3">
            <a:avLst>
              <a:gd name="adj1" fmla="val 18978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/>
          <p:cNvCxnSpPr>
            <a:stCxn id="44" idx="1"/>
            <a:endCxn id="217" idx="1"/>
          </p:cNvCxnSpPr>
          <p:nvPr/>
        </p:nvCxnSpPr>
        <p:spPr>
          <a:xfrm rot="16200000" flipH="1">
            <a:off x="4802151" y="-792146"/>
            <a:ext cx="1872907" cy="1858731"/>
          </a:xfrm>
          <a:prstGeom prst="bentConnector4">
            <a:avLst>
              <a:gd name="adj1" fmla="val -12206"/>
              <a:gd name="adj2" fmla="val 715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텍스트 상자 234"/>
          <p:cNvSpPr txBox="1"/>
          <p:nvPr/>
        </p:nvSpPr>
        <p:spPr>
          <a:xfrm>
            <a:off x="4717065" y="-1733560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기술점수 소모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발열점수 획득</a:t>
            </a:r>
            <a:endParaRPr kumimoji="1" lang="ko-KR" altLang="en-US" dirty="0"/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7163276" y="-1121156"/>
            <a:ext cx="653143" cy="4802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19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2895600" y="6027315"/>
            <a:ext cx="6400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895600" y="1020064"/>
            <a:ext cx="0" cy="50337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335189" y="1945357"/>
            <a:ext cx="1621536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/>
              <a:t>가제 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편돌이</a:t>
            </a:r>
            <a:endParaRPr kumimoji="1" lang="ko-KR" altLang="en-US" sz="1600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2499645" y="2881304"/>
            <a:ext cx="349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D</a:t>
            </a:r>
          </a:p>
          <a:p>
            <a:r>
              <a:rPr kumimoji="1" lang="en-US" altLang="ko-KR" dirty="0" smtClean="0"/>
              <a:t>P</a:t>
            </a:r>
          </a:p>
          <a:p>
            <a:r>
              <a:rPr kumimoji="1" lang="en-US" altLang="ko-KR" dirty="0" smtClean="0"/>
              <a:t>S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114000" y="60538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상대하는 적의 수</a:t>
            </a:r>
            <a:endParaRPr kumimoji="1"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938693" y="4651263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트오세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36751" y="3930650"/>
            <a:ext cx="74371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smtClean="0">
                <a:solidFill>
                  <a:schemeClr val="tx1"/>
                </a:solidFill>
              </a:rPr>
              <a:t>테라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53016" y="3426149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마영전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83664" y="5422675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몬헌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03095" y="3342969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던파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5285232" y="99258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i="1" dirty="0" smtClean="0"/>
              <a:t>액션 스타일</a:t>
            </a:r>
            <a:endParaRPr kumimoji="1" lang="ko-KR" altLang="en-US" sz="5400" i="1" dirty="0"/>
          </a:p>
        </p:txBody>
      </p:sp>
    </p:spTree>
    <p:extLst>
      <p:ext uri="{BB962C8B-B14F-4D97-AF65-F5344CB8AC3E}">
        <p14:creationId xmlns:p14="http://schemas.microsoft.com/office/powerpoint/2010/main" val="64947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자유형 74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          책임져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 smtClean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 smtClean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일반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시스템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 smtClean="0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53" name="직선 연결선[R] 52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70" name="호 69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71" name="타원 70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73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 smtClean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79" name="타원 7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8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 smtClean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84" name="번개[L] 8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  <a:endParaRPr lang="en-US" altLang="ko-KR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0" name="설명선 1[L] 109"/>
          <p:cNvSpPr/>
          <p:nvPr/>
        </p:nvSpPr>
        <p:spPr>
          <a:xfrm>
            <a:off x="-3505386" y="1832080"/>
            <a:ext cx="3747433" cy="856770"/>
          </a:xfrm>
          <a:prstGeom prst="borderCallout1">
            <a:avLst>
              <a:gd name="adj1" fmla="val 45431"/>
              <a:gd name="adj2" fmla="val 103645"/>
              <a:gd name="adj3" fmla="val 122763"/>
              <a:gd name="adj4" fmla="val 1336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높은 발열을 유지하여 강력한 범위 스킬을 사용하는 근접 공격형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1" name="설명선 1[L] 110"/>
          <p:cNvSpPr/>
          <p:nvPr/>
        </p:nvSpPr>
        <p:spPr>
          <a:xfrm>
            <a:off x="9568951" y="5872648"/>
            <a:ext cx="3747433" cy="1211912"/>
          </a:xfrm>
          <a:prstGeom prst="borderCallout1">
            <a:avLst>
              <a:gd name="adj1" fmla="val -12496"/>
              <a:gd name="adj2" fmla="val 33728"/>
              <a:gd name="adj3" fmla="val -91359"/>
              <a:gd name="adj4" fmla="val 257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ysClr val="windowText" lastClr="000000"/>
                </a:solidFill>
              </a:rPr>
              <a:t>탱커가 시선을 끄는 동안 쌓인 발열 체인을 모두 소모하여 강력한 궁극기를 사용하는 원거리 마법형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sp>
        <p:nvSpPr>
          <p:cNvPr id="113" name="설명선 1[L] 112"/>
          <p:cNvSpPr/>
          <p:nvPr/>
        </p:nvSpPr>
        <p:spPr>
          <a:xfrm>
            <a:off x="-1055077" y="7038263"/>
            <a:ext cx="3565156" cy="856770"/>
          </a:xfrm>
          <a:prstGeom prst="borderCallout1">
            <a:avLst>
              <a:gd name="adj1" fmla="val 45431"/>
              <a:gd name="adj2" fmla="val 103645"/>
              <a:gd name="adj3" fmla="val -232308"/>
              <a:gd name="adj4" fmla="val 13132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강력한 공격으로 </a:t>
            </a:r>
            <a:r>
              <a:rPr kumimoji="1" lang="ko-KR" altLang="en-US" smtClean="0">
                <a:solidFill>
                  <a:sysClr val="windowText" lastClr="000000"/>
                </a:solidFill>
              </a:rPr>
              <a:t>인해 사망하고 날아간 몬스터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116" name="설명선 1[L] 115"/>
          <p:cNvSpPr/>
          <p:nvPr/>
        </p:nvSpPr>
        <p:spPr>
          <a:xfrm>
            <a:off x="2187484" y="-1247035"/>
            <a:ext cx="3918999" cy="856770"/>
          </a:xfrm>
          <a:prstGeom prst="borderCallout1">
            <a:avLst>
              <a:gd name="adj1" fmla="val 121371"/>
              <a:gd name="adj2" fmla="val 25145"/>
              <a:gd name="adj3" fmla="val 414941"/>
              <a:gd name="adj4" fmla="val 7501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아군이 위험에 처하자 빠르게 달려와 적의 공격을 방어하고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발열 점수를 얻는 방어형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9" name="설명선 1[L] 108"/>
          <p:cNvSpPr/>
          <p:nvPr/>
        </p:nvSpPr>
        <p:spPr>
          <a:xfrm>
            <a:off x="7841226" y="-1067421"/>
            <a:ext cx="4102174" cy="856770"/>
          </a:xfrm>
          <a:prstGeom prst="borderCallout1">
            <a:avLst>
              <a:gd name="adj1" fmla="val 121371"/>
              <a:gd name="adj2" fmla="val 25145"/>
              <a:gd name="adj3" fmla="val 240484"/>
              <a:gd name="adj4" fmla="val 1114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높은 방어력으로 일정 발열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이하의 스킬 공격은 제대로 발휘하지 못함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63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2828260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9016409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394487" y="5325730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 레벨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8356615" y="532573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 레벨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1776529" y="76953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레벨 요구 경험치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7697779" y="76953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 레벨 요구 경험치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2804438" y="2394097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/>
              <a:t>누적 경험치</a:t>
            </a:r>
            <a:endParaRPr kumimoji="1" lang="ko-KR" altLang="en-US" sz="3600" dirty="0"/>
          </a:p>
        </p:txBody>
      </p:sp>
      <p:sp>
        <p:nvSpPr>
          <p:cNvPr id="12" name="사각형 설명선[R] 11"/>
          <p:cNvSpPr/>
          <p:nvPr/>
        </p:nvSpPr>
        <p:spPr>
          <a:xfrm>
            <a:off x="7247467" y="1780755"/>
            <a:ext cx="2428740" cy="863600"/>
          </a:xfrm>
          <a:prstGeom prst="wedgeRectCallout">
            <a:avLst>
              <a:gd name="adj1" fmla="val 24485"/>
              <a:gd name="adj2" fmla="val 13897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>
                <a:solidFill>
                  <a:sysClr val="windowText" lastClr="000000"/>
                </a:solidFill>
              </a:rPr>
              <a:t>레벨업</a:t>
            </a:r>
            <a:r>
              <a:rPr kumimoji="1" lang="en-US" altLang="ko-KR" sz="3200" dirty="0">
                <a:solidFill>
                  <a:sysClr val="windowText" lastClr="000000"/>
                </a:solidFill>
              </a:rPr>
              <a:t>!</a:t>
            </a:r>
            <a:endParaRPr kumimoji="1"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/>
          <p:nvPr/>
        </p:nvCxnSpPr>
        <p:spPr>
          <a:xfrm>
            <a:off x="2828260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9016409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2594863" y="2453757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0</a:t>
            </a:r>
            <a:endParaRPr kumimoji="1" lang="ko-KR" altLang="en-US" sz="40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8500888" y="2453757"/>
            <a:ext cx="103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100</a:t>
            </a:r>
            <a:endParaRPr kumimoji="1" lang="ko-KR" altLang="en-US" sz="40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2828260" y="647044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/>
              <a:t>경험치 </a:t>
            </a:r>
            <a:r>
              <a:rPr kumimoji="1" lang="en-US" altLang="ko-KR" sz="3600" dirty="0" smtClean="0"/>
              <a:t>140</a:t>
            </a:r>
            <a:r>
              <a:rPr kumimoji="1" lang="ko-KR" altLang="en-US" sz="3600" dirty="0" smtClean="0"/>
              <a:t> 획득</a:t>
            </a:r>
            <a:endParaRPr kumimoji="1" lang="ko-KR" altLang="en-US" sz="3600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1218846" y="1131301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 smtClean="0"/>
              <a:t>1</a:t>
            </a:r>
            <a:r>
              <a:rPr kumimoji="1" lang="ko-KR" altLang="en-US" sz="4000" dirty="0" smtClean="0"/>
              <a:t>레벨</a:t>
            </a:r>
            <a:endParaRPr kumimoji="1" lang="ko-KR" altLang="en-US" sz="4000" dirty="0"/>
          </a:p>
        </p:txBody>
      </p:sp>
      <p:cxnSp>
        <p:nvCxnSpPr>
          <p:cNvPr id="24" name="직선 연결선[R] 23"/>
          <p:cNvCxnSpPr/>
          <p:nvPr/>
        </p:nvCxnSpPr>
        <p:spPr>
          <a:xfrm>
            <a:off x="2828260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9016409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2594863" y="5366290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0</a:t>
            </a:r>
            <a:endParaRPr kumimoji="1" lang="ko-KR" altLang="en-US" sz="4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8500889" y="5366290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140</a:t>
            </a:r>
            <a:endParaRPr kumimoji="1" lang="ko-KR" altLang="en-US" sz="4000" dirty="0"/>
          </a:p>
        </p:txBody>
      </p:sp>
      <p:sp>
        <p:nvSpPr>
          <p:cNvPr id="28" name="오른쪽 화살표[R] 27"/>
          <p:cNvSpPr/>
          <p:nvPr/>
        </p:nvSpPr>
        <p:spPr>
          <a:xfrm>
            <a:off x="2828260" y="3559577"/>
            <a:ext cx="4131340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/>
              <a:t>잔여 경험치 </a:t>
            </a:r>
            <a:r>
              <a:rPr kumimoji="1" lang="en-US" altLang="ko-KR" sz="3600" dirty="0" smtClean="0"/>
              <a:t>40</a:t>
            </a:r>
            <a:endParaRPr kumimoji="1" lang="ko-KR" altLang="en-US" sz="36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1218846" y="4043834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2</a:t>
            </a:r>
            <a:r>
              <a:rPr kumimoji="1" lang="ko-KR" altLang="en-US" sz="4000" dirty="0" smtClean="0"/>
              <a:t>레벨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8332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-931333" y="-2675467"/>
            <a:ext cx="8993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ko-KR" b="1" dirty="0"/>
              <a:t>기획의도</a:t>
            </a:r>
          </a:p>
          <a:p>
            <a:pPr lvl="2"/>
            <a:r>
              <a:rPr lang="ko-KR" altLang="ko-KR" b="1" dirty="0"/>
              <a:t>비선형적인 스킬구조를 통해 플레이어에게 성장 동선에 대한 선택권을 준다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선택적인 스킬 사용을 통해 각 전투마다 다른 플레이를 만들 수 있도록 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재화의 소모를 유도하고 후반 반복 플레이 요소를 부여한다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r>
              <a:rPr lang="en-US" altLang="ko-KR" b="1" dirty="0"/>
              <a:t> </a:t>
            </a:r>
            <a:endParaRPr lang="ko-KR" altLang="ko-KR" b="1" dirty="0"/>
          </a:p>
          <a:p>
            <a:pPr lvl="1"/>
            <a:r>
              <a:rPr lang="ko-KR" altLang="ko-KR" b="1" dirty="0"/>
              <a:t>시스템 컨셉</a:t>
            </a:r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지불하고 원하는 스킬을 획득할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보유한 스킬 중 직접 선택한 스킬 만을 전투에서 활용할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소모하여 특정 스킬을 강화시킬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5632" y="934039"/>
            <a:ext cx="2871536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77" y="2654555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캐릭터</a:t>
            </a:r>
            <a:endParaRPr kumimoji="1" lang="en-US" altLang="ko-KR" sz="3200" dirty="0" smtClean="0"/>
          </a:p>
          <a:p>
            <a:pPr algn="ctr"/>
            <a:r>
              <a:rPr kumimoji="1" lang="ko-KR" altLang="en-US" sz="3200" dirty="0" smtClean="0"/>
              <a:t>생성</a:t>
            </a:r>
            <a:endParaRPr kumimoji="1" lang="en-US" altLang="ko-KR" sz="32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2514705" y="2882900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기본 스킬</a:t>
            </a:r>
            <a:endParaRPr kumimoji="1" lang="en-US" altLang="ko-KR" sz="2400" dirty="0" smtClean="0"/>
          </a:p>
          <a:p>
            <a:pPr algn="ctr"/>
            <a:r>
              <a:rPr kumimoji="1" lang="ko-KR" altLang="en-US" sz="2400" dirty="0" smtClean="0"/>
              <a:t>획득</a:t>
            </a:r>
            <a:endParaRPr kumimoji="1" lang="en-US" altLang="ko-KR" sz="4000" dirty="0" smtClean="0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1551667" y="3321050"/>
            <a:ext cx="963038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99600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추가 스킬 획득</a:t>
            </a:r>
            <a:endParaRPr kumimoji="1" lang="en-US" altLang="ko-KR" sz="2400" dirty="0" smtClean="0"/>
          </a:p>
        </p:txBody>
      </p:sp>
      <p:cxnSp>
        <p:nvCxnSpPr>
          <p:cNvPr id="21" name="직선 화살표 연결선 20"/>
          <p:cNvCxnSpPr>
            <a:stCxn id="26" idx="3"/>
            <a:endCxn id="6" idx="1"/>
          </p:cNvCxnSpPr>
          <p:nvPr/>
        </p:nvCxnSpPr>
        <p:spPr>
          <a:xfrm>
            <a:off x="6913460" y="3321050"/>
            <a:ext cx="732172" cy="15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987383" y="2882899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tx1"/>
                </a:solidFill>
              </a:rPr>
              <a:t>재화 소모</a:t>
            </a:r>
            <a:endParaRPr kumimoji="1"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endCxn id="26" idx="1"/>
          </p:cNvCxnSpPr>
          <p:nvPr/>
        </p:nvCxnSpPr>
        <p:spPr>
          <a:xfrm>
            <a:off x="4440782" y="3321050"/>
            <a:ext cx="54660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56831" y="6683589"/>
            <a:ext cx="2871536" cy="42418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02863" y="629141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사용 스킬 선택</a:t>
            </a:r>
            <a:endParaRPr kumimoji="1" lang="en-US" altLang="ko-KR" sz="2400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115898" y="7334171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액티브 스킬</a:t>
            </a:r>
            <a:endParaRPr kumimoji="1" lang="en-US" altLang="ko-KR" sz="4000" dirty="0" smtClean="0"/>
          </a:p>
        </p:txBody>
      </p:sp>
      <p:sp>
        <p:nvSpPr>
          <p:cNvPr id="36" name="직사각형 35"/>
          <p:cNvSpPr/>
          <p:nvPr/>
        </p:nvSpPr>
        <p:spPr>
          <a:xfrm>
            <a:off x="115898" y="795761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15898" y="858106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8" name="직사각형 37"/>
          <p:cNvSpPr/>
          <p:nvPr/>
        </p:nvSpPr>
        <p:spPr>
          <a:xfrm>
            <a:off x="115898" y="9247560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15898" y="991405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cxnSp>
        <p:nvCxnSpPr>
          <p:cNvPr id="48" name="꺾인 연결선[E] 47"/>
          <p:cNvCxnSpPr>
            <a:stCxn id="6" idx="2"/>
            <a:endCxn id="34" idx="0"/>
          </p:cNvCxnSpPr>
          <p:nvPr/>
        </p:nvCxnSpPr>
        <p:spPr>
          <a:xfrm rot="5400000">
            <a:off x="4790072" y="2000089"/>
            <a:ext cx="580195" cy="8002463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399247" y="8293395"/>
            <a:ext cx="2236009" cy="10221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전투 진행</a:t>
            </a:r>
            <a:endParaRPr kumimoji="1" lang="en-US" altLang="ko-KR" sz="3200" dirty="0" smtClean="0"/>
          </a:p>
        </p:txBody>
      </p:sp>
      <p:cxnSp>
        <p:nvCxnSpPr>
          <p:cNvPr id="53" name="직선 화살표 연결선 52"/>
          <p:cNvCxnSpPr>
            <a:stCxn id="33" idx="3"/>
            <a:endCxn id="52" idx="1"/>
          </p:cNvCxnSpPr>
          <p:nvPr/>
        </p:nvCxnSpPr>
        <p:spPr>
          <a:xfrm>
            <a:off x="2514705" y="8804489"/>
            <a:ext cx="88454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7645633" y="8112756"/>
            <a:ext cx="2941456" cy="1383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>
                <a:solidFill>
                  <a:schemeClr val="tx1"/>
                </a:solidFill>
              </a:rPr>
              <a:t>스킬 강화</a:t>
            </a:r>
            <a:endParaRPr kumimoji="1" lang="en-US" altLang="ko-KR" sz="36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재화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7" idx="1"/>
          </p:cNvCxnSpPr>
          <p:nvPr/>
        </p:nvCxnSpPr>
        <p:spPr>
          <a:xfrm>
            <a:off x="5635256" y="8804489"/>
            <a:ext cx="2010377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99600" y="1511299"/>
            <a:ext cx="2563600" cy="5620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공통 스킬</a:t>
            </a:r>
            <a:endParaRPr kumimoji="1"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99600" y="2789519"/>
            <a:ext cx="2563600" cy="2751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액티브 스킬</a:t>
            </a:r>
            <a:endParaRPr kumimoji="1"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99600" y="2150409"/>
            <a:ext cx="2563600" cy="562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특성화 스킬</a:t>
            </a:r>
            <a:endParaRPr kumimoji="1"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2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0453" y="934039"/>
            <a:ext cx="2871536" cy="425579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4421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/>
              <a:t>보유한 스킬</a:t>
            </a:r>
            <a:endParaRPr kumimoji="1" lang="en-US" altLang="ko-KR" sz="3200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8474660" y="2735689"/>
            <a:ext cx="612052" cy="612052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81259" y="2735689"/>
            <a:ext cx="612052" cy="61205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3855" y="2735689"/>
            <a:ext cx="612052" cy="612052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26451" y="2735689"/>
            <a:ext cx="612052" cy="61205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33050" y="2735689"/>
            <a:ext cx="612052" cy="61205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6229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63917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83503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818035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9460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>
            <a:stCxn id="4" idx="3"/>
            <a:endCxn id="22" idx="1"/>
          </p:cNvCxnSpPr>
          <p:nvPr/>
        </p:nvCxnSpPr>
        <p:spPr>
          <a:xfrm flipV="1">
            <a:off x="3971989" y="3041715"/>
            <a:ext cx="1261061" cy="20224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4218974" y="2132951"/>
            <a:ext cx="6165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원하는 스킬 장착 </a:t>
            </a:r>
            <a:r>
              <a:rPr kumimoji="1" lang="en-US" altLang="ko-KR" sz="3200" dirty="0" smtClean="0"/>
              <a:t>&amp;</a:t>
            </a:r>
            <a:r>
              <a:rPr kumimoji="1" lang="ko-KR" altLang="en-US" sz="3200" dirty="0" smtClean="0"/>
              <a:t> 제한적 사용</a:t>
            </a:r>
            <a:endParaRPr kumimoji="1" lang="ko-KR" altLang="en-US" sz="3200" dirty="0"/>
          </a:p>
        </p:txBody>
      </p:sp>
      <p:sp>
        <p:nvSpPr>
          <p:cNvPr id="33" name="직사각형 32"/>
          <p:cNvSpPr/>
          <p:nvPr/>
        </p:nvSpPr>
        <p:spPr>
          <a:xfrm>
            <a:off x="1566870" y="172306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액티브 스킬</a:t>
            </a:r>
            <a:endParaRPr kumimoji="1" lang="en-US" altLang="ko-KR" sz="4000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1566870" y="234651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566870" y="296996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566870" y="3636457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566870" y="430295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8177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-1082351" y="1977402"/>
            <a:ext cx="14425127" cy="27245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859771" y="2666853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의 레벨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필드의 레벨</a:t>
            </a:r>
            <a:endParaRPr kumimoji="1" lang="en-US" altLang="ko-KR" dirty="0" smtClean="0"/>
          </a:p>
        </p:txBody>
      </p:sp>
      <p:sp>
        <p:nvSpPr>
          <p:cNvPr id="51" name="직사각형 50"/>
          <p:cNvSpPr/>
          <p:nvPr/>
        </p:nvSpPr>
        <p:spPr>
          <a:xfrm>
            <a:off x="2200421" y="2321191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제공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100%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00420" y="34658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비설정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10%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13937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플레이어</a:t>
            </a:r>
            <a:endParaRPr kumimoji="1" lang="en-US" altLang="ko-KR" sz="2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100791" y="2829873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요구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600" dirty="0" smtClean="0"/>
              <a:t>110%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1087645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성장</a:t>
            </a:r>
            <a:endParaRPr kumimoji="1" lang="en-US" altLang="ko-KR" sz="2800" dirty="0" smtClean="0">
              <a:solidFill>
                <a:sysClr val="windowText" lastClr="00000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08380" y="4527532"/>
            <a:ext cx="4710897" cy="4941336"/>
            <a:chOff x="880624" y="-3086901"/>
            <a:chExt cx="4710897" cy="4941336"/>
          </a:xfrm>
        </p:grpSpPr>
        <p:cxnSp>
          <p:nvCxnSpPr>
            <p:cNvPr id="62" name="직선 연결선[R] 61"/>
            <p:cNvCxnSpPr/>
            <p:nvPr/>
          </p:nvCxnSpPr>
          <p:spPr>
            <a:xfrm flipV="1">
              <a:off x="1528807" y="-2438715"/>
              <a:ext cx="0" cy="39238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/>
            <p:cNvCxnSpPr/>
            <p:nvPr/>
          </p:nvCxnSpPr>
          <p:spPr>
            <a:xfrm flipH="1">
              <a:off x="1528808" y="1485103"/>
              <a:ext cx="40627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텍스트 상자 63"/>
            <p:cNvSpPr txBox="1"/>
            <p:nvPr/>
          </p:nvSpPr>
          <p:spPr>
            <a:xfrm>
              <a:off x="3173634" y="148510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mtClean="0"/>
                <a:t>진행 레벨</a:t>
              </a:r>
              <a:endParaRPr kumimoji="1" lang="ko-KR" altLang="en-US"/>
            </a:p>
          </p:txBody>
        </p:sp>
        <p:sp>
          <p:nvSpPr>
            <p:cNvPr id="65" name="텍스트 상자 64"/>
            <p:cNvSpPr txBox="1"/>
            <p:nvPr/>
          </p:nvSpPr>
          <p:spPr>
            <a:xfrm>
              <a:off x="1067142" y="-1211799"/>
              <a:ext cx="461665" cy="14699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 smtClean="0"/>
                <a:t>요구 경험치</a:t>
              </a:r>
              <a:endParaRPr kumimoji="1" lang="ko-KR" altLang="en-US"/>
            </a:p>
          </p:txBody>
        </p:sp>
        <p:sp>
          <p:nvSpPr>
            <p:cNvPr id="66" name="호 65"/>
            <p:cNvSpPr/>
            <p:nvPr/>
          </p:nvSpPr>
          <p:spPr>
            <a:xfrm rot="5400000">
              <a:off x="880624" y="154014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호 66"/>
            <p:cNvSpPr/>
            <p:nvPr/>
          </p:nvSpPr>
          <p:spPr>
            <a:xfrm rot="5400000">
              <a:off x="1528808" y="-494169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호 67"/>
            <p:cNvSpPr/>
            <p:nvPr/>
          </p:nvSpPr>
          <p:spPr>
            <a:xfrm rot="5400000">
              <a:off x="2176990" y="-1142352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호 68"/>
            <p:cNvSpPr/>
            <p:nvPr/>
          </p:nvSpPr>
          <p:spPr>
            <a:xfrm rot="5400000">
              <a:off x="2825172" y="-1790535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호 69"/>
            <p:cNvSpPr/>
            <p:nvPr/>
          </p:nvSpPr>
          <p:spPr>
            <a:xfrm rot="5400000">
              <a:off x="3473354" y="-2438718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호 70"/>
            <p:cNvSpPr/>
            <p:nvPr/>
          </p:nvSpPr>
          <p:spPr>
            <a:xfrm rot="5400000">
              <a:off x="4121536" y="-3086901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71"/>
            <p:cNvCxnSpPr>
              <a:endCxn id="71" idx="2"/>
            </p:cNvCxnSpPr>
            <p:nvPr/>
          </p:nvCxnSpPr>
          <p:spPr>
            <a:xfrm flipH="1">
              <a:off x="1528806" y="-2438719"/>
              <a:ext cx="3889095" cy="38890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왼쪽 화살표[L] 72"/>
            <p:cNvSpPr/>
            <p:nvPr/>
          </p:nvSpPr>
          <p:spPr>
            <a:xfrm>
              <a:off x="2855094" y="-5816"/>
              <a:ext cx="758758" cy="389106"/>
            </a:xfrm>
            <a:prstGeom prst="lef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78" name="꺾인 연결선[E] 77"/>
          <p:cNvCxnSpPr>
            <a:stCxn id="50" idx="3"/>
            <a:endCxn id="51" idx="1"/>
          </p:cNvCxnSpPr>
          <p:nvPr/>
        </p:nvCxnSpPr>
        <p:spPr>
          <a:xfrm flipV="1">
            <a:off x="1066306" y="2803393"/>
            <a:ext cx="1134115" cy="529955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/>
          <p:cNvCxnSpPr>
            <a:stCxn id="50" idx="3"/>
            <a:endCxn id="52" idx="1"/>
          </p:cNvCxnSpPr>
          <p:nvPr/>
        </p:nvCxnSpPr>
        <p:spPr>
          <a:xfrm>
            <a:off x="1066306" y="3333348"/>
            <a:ext cx="1134114" cy="614697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/>
          <p:cNvCxnSpPr>
            <a:stCxn id="51" idx="3"/>
            <a:endCxn id="55" idx="1"/>
          </p:cNvCxnSpPr>
          <p:nvPr/>
        </p:nvCxnSpPr>
        <p:spPr>
          <a:xfrm>
            <a:off x="4126498" y="2803393"/>
            <a:ext cx="987439" cy="529955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/>
          <p:cNvCxnSpPr>
            <a:stCxn id="52" idx="3"/>
            <a:endCxn id="55" idx="1"/>
          </p:cNvCxnSpPr>
          <p:nvPr/>
        </p:nvCxnSpPr>
        <p:spPr>
          <a:xfrm flipV="1">
            <a:off x="4126497" y="3333348"/>
            <a:ext cx="987440" cy="614697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58" idx="1"/>
          </p:cNvCxnSpPr>
          <p:nvPr/>
        </p:nvCxnSpPr>
        <p:spPr>
          <a:xfrm>
            <a:off x="7040014" y="3357563"/>
            <a:ext cx="1060777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58" idx="3"/>
            <a:endCxn id="60" idx="1"/>
          </p:cNvCxnSpPr>
          <p:nvPr/>
        </p:nvCxnSpPr>
        <p:spPr>
          <a:xfrm flipV="1">
            <a:off x="10026868" y="3333348"/>
            <a:ext cx="1060777" cy="2421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2142009" y="668530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퀘스트 사냥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142009" y="-784056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메인 퀘스트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5" name="직선 화살표 연결선 104"/>
          <p:cNvCxnSpPr>
            <a:stCxn id="51" idx="0"/>
            <a:endCxn id="103" idx="2"/>
          </p:cNvCxnSpPr>
          <p:nvPr/>
        </p:nvCxnSpPr>
        <p:spPr>
          <a:xfrm flipH="1" flipV="1">
            <a:off x="3163458" y="1638914"/>
            <a:ext cx="2" cy="68227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3" idx="0"/>
            <a:endCxn id="104" idx="2"/>
          </p:cNvCxnSpPr>
          <p:nvPr/>
        </p:nvCxnSpPr>
        <p:spPr>
          <a:xfrm flipV="1">
            <a:off x="3163458" y="186328"/>
            <a:ext cx="0" cy="48220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2142009" y="5373309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필드 사냥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142009" y="6742743"/>
            <a:ext cx="2042898" cy="164967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던전 클리어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5" name="직선 화살표 연결선 114"/>
          <p:cNvCxnSpPr>
            <a:stCxn id="52" idx="2"/>
            <a:endCxn id="113" idx="0"/>
          </p:cNvCxnSpPr>
          <p:nvPr/>
        </p:nvCxnSpPr>
        <p:spPr>
          <a:xfrm flipH="1">
            <a:off x="3163458" y="4430247"/>
            <a:ext cx="1" cy="94306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113" idx="2"/>
            <a:endCxn id="114" idx="0"/>
          </p:cNvCxnSpPr>
          <p:nvPr/>
        </p:nvCxnSpPr>
        <p:spPr>
          <a:xfrm>
            <a:off x="3163458" y="6343693"/>
            <a:ext cx="0" cy="39905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58" idx="2"/>
          </p:cNvCxnSpPr>
          <p:nvPr/>
        </p:nvCxnSpPr>
        <p:spPr>
          <a:xfrm flipH="1">
            <a:off x="9062229" y="3885253"/>
            <a:ext cx="1601" cy="13415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/>
          <p:nvPr/>
        </p:nvSpPr>
        <p:spPr>
          <a:xfrm>
            <a:off x="7531735" y="5485223"/>
            <a:ext cx="2106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smtClean="0"/>
              <a:t>레벨별</a:t>
            </a:r>
            <a:endParaRPr kumimoji="1" lang="en-US" altLang="ko-KR" sz="2800" dirty="0" smtClean="0"/>
          </a:p>
          <a:p>
            <a:r>
              <a:rPr kumimoji="1" lang="ko-KR" altLang="en-US" sz="2800" dirty="0" smtClean="0"/>
              <a:t>물결형 증폭</a:t>
            </a:r>
            <a:endParaRPr kumimoji="1" lang="ko-KR" altLang="en-US" sz="2800" dirty="0"/>
          </a:p>
        </p:txBody>
      </p:sp>
      <p:sp>
        <p:nvSpPr>
          <p:cNvPr id="128" name="텍스트 상자 127"/>
          <p:cNvSpPr txBox="1"/>
          <p:nvPr/>
        </p:nvSpPr>
        <p:spPr>
          <a:xfrm>
            <a:off x="9552705" y="754156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smtClean="0"/>
              <a:t>지역의 경계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47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516426"/>
            <a:ext cx="1446321" cy="1446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9860" y="573092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/>
              <a:t>미습득</a:t>
            </a:r>
            <a:endParaRPr kumimoji="1" lang="en-US" altLang="ko-KR" sz="3200" dirty="0" smtClean="0"/>
          </a:p>
          <a:p>
            <a:pPr algn="ctr"/>
            <a:r>
              <a:rPr kumimoji="1" lang="ko-KR" altLang="en-US" sz="3200" dirty="0" smtClean="0"/>
              <a:t>스킬</a:t>
            </a:r>
            <a:endParaRPr kumimoji="1" lang="en-US" altLang="ko-KR" sz="3200" dirty="0" smtClean="0"/>
          </a:p>
        </p:txBody>
      </p:sp>
      <p:cxnSp>
        <p:nvCxnSpPr>
          <p:cNvPr id="6" name="직선 화살표 연결선 5"/>
          <p:cNvCxnSpPr>
            <a:stCxn id="5" idx="3"/>
            <a:endCxn id="4" idx="1"/>
          </p:cNvCxnSpPr>
          <p:nvPr/>
        </p:nvCxnSpPr>
        <p:spPr>
          <a:xfrm>
            <a:off x="2585937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324375" y="19627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재화소모</a:t>
            </a:r>
            <a:endParaRPr kumimoji="1" lang="ko-KR" altLang="en-US" sz="2800" dirty="0"/>
          </a:p>
        </p:txBody>
      </p:sp>
      <p:sp>
        <p:nvSpPr>
          <p:cNvPr id="11" name="직사각형 10"/>
          <p:cNvSpPr/>
          <p:nvPr/>
        </p:nvSpPr>
        <p:spPr>
          <a:xfrm>
            <a:off x="5683768" y="801436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chemeClr val="tx1"/>
                </a:solidFill>
              </a:rPr>
              <a:t>스킬 습득</a:t>
            </a:r>
            <a:endParaRPr kumimoji="1"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3"/>
            <a:endCxn id="11" idx="1"/>
          </p:cNvCxnSpPr>
          <p:nvPr/>
        </p:nvCxnSpPr>
        <p:spPr>
          <a:xfrm>
            <a:off x="4858013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3849173"/>
            <a:ext cx="1446321" cy="14463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9860" y="390583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/>
              <a:t>보유</a:t>
            </a:r>
            <a:endParaRPr kumimoji="1" lang="en-US" altLang="ko-KR" sz="3200" dirty="0" smtClean="0"/>
          </a:p>
          <a:p>
            <a:pPr algn="ctr"/>
            <a:r>
              <a:rPr kumimoji="1" lang="ko-KR" altLang="en-US" sz="3200" dirty="0" smtClean="0"/>
              <a:t>스킬</a:t>
            </a:r>
            <a:endParaRPr kumimoji="1" lang="en-US" altLang="ko-KR" sz="3200" dirty="0" smtClean="0"/>
          </a:p>
        </p:txBody>
      </p:sp>
      <p:cxnSp>
        <p:nvCxnSpPr>
          <p:cNvPr id="17" name="직선 화살표 연결선 16"/>
          <p:cNvCxnSpPr>
            <a:stCxn id="16" idx="3"/>
            <a:endCxn id="15" idx="1"/>
          </p:cNvCxnSpPr>
          <p:nvPr/>
        </p:nvCxnSpPr>
        <p:spPr>
          <a:xfrm>
            <a:off x="2585937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3324375" y="5295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재화소모</a:t>
            </a:r>
            <a:endParaRPr kumimoji="1" lang="ko-KR" altLang="en-US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5683768" y="4134183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tx1"/>
                </a:solidFill>
              </a:rPr>
              <a:t>스킬 강화</a:t>
            </a:r>
            <a:endParaRPr kumimoji="1"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5" idx="3"/>
            <a:endCxn id="19" idx="1"/>
          </p:cNvCxnSpPr>
          <p:nvPr/>
        </p:nvCxnSpPr>
        <p:spPr>
          <a:xfrm>
            <a:off x="4858013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8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46638" y="934039"/>
            <a:ext cx="8070530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00103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보유 스킬</a:t>
            </a:r>
            <a:endParaRPr kumimoji="1" lang="en-US" altLang="ko-KR" sz="2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636503" y="3583459"/>
            <a:ext cx="2563600" cy="1957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공통 스킬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</a:t>
            </a:r>
            <a:r>
              <a:rPr kumimoji="1" lang="en-US" altLang="ko-KR" sz="6000" dirty="0" smtClean="0">
                <a:solidFill>
                  <a:schemeClr val="bg1"/>
                </a:solidFill>
              </a:rPr>
              <a:t>0%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89967" y="1511298"/>
            <a:ext cx="4940281" cy="40295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 smtClean="0">
                <a:solidFill>
                  <a:schemeClr val="bg1"/>
                </a:solidFill>
              </a:rPr>
              <a:t>액티브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스킬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8000" dirty="0" smtClean="0">
                <a:solidFill>
                  <a:schemeClr val="bg1"/>
                </a:solidFill>
              </a:rPr>
              <a:t>80</a:t>
            </a:r>
            <a:r>
              <a:rPr kumimoji="1" lang="en-US" altLang="ko-KR" sz="80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6503" y="1511299"/>
            <a:ext cx="2563600" cy="18250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특성화 스킬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</a:t>
            </a:r>
            <a:r>
              <a:rPr kumimoji="1" lang="en-US" altLang="ko-KR" sz="6000" dirty="0" smtClean="0">
                <a:solidFill>
                  <a:schemeClr val="bg1"/>
                </a:solidFill>
              </a:rPr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43662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66" y="903870"/>
            <a:ext cx="1839651" cy="1519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2" y="1293839"/>
            <a:ext cx="1071932" cy="1209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9305" y="392171"/>
            <a:ext cx="4326695" cy="2774362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95017" y="0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몬스터 사냥</a:t>
            </a:r>
            <a:endParaRPr kumimoji="1" lang="en-US" altLang="ko-KR" sz="2400" dirty="0" smtClean="0"/>
          </a:p>
        </p:txBody>
      </p:sp>
      <p:cxnSp>
        <p:nvCxnSpPr>
          <p:cNvPr id="8" name="직선 화살표 연결선 7"/>
          <p:cNvCxnSpPr>
            <a:stCxn id="6" idx="3"/>
            <a:endCxn id="9" idx="1"/>
          </p:cNvCxnSpPr>
          <p:nvPr/>
        </p:nvCxnSpPr>
        <p:spPr>
          <a:xfrm>
            <a:off x="4826000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92108" y="1341202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자원 획득</a:t>
            </a:r>
            <a:endParaRPr kumimoji="1" lang="en-US" altLang="ko-KR" sz="40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971"/>
          <a:stretch/>
        </p:blipFill>
        <p:spPr>
          <a:xfrm>
            <a:off x="8684293" y="784342"/>
            <a:ext cx="1283505" cy="128121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684293" y="2110947"/>
            <a:ext cx="1283505" cy="506131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스킬강화</a:t>
            </a:r>
            <a:endParaRPr kumimoji="1" lang="en-US" altLang="ko-KR" sz="3200" dirty="0" smtClean="0"/>
          </a:p>
        </p:txBody>
      </p:sp>
      <p:cxnSp>
        <p:nvCxnSpPr>
          <p:cNvPr id="18" name="직선 화살표 연결선 17"/>
          <p:cNvCxnSpPr>
            <a:stCxn id="9" idx="3"/>
          </p:cNvCxnSpPr>
          <p:nvPr/>
        </p:nvCxnSpPr>
        <p:spPr>
          <a:xfrm>
            <a:off x="7718185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" y="-395543"/>
            <a:ext cx="10617200" cy="40404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960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9851" y="-229867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bg1"/>
                </a:solidFill>
              </a:rPr>
              <a:t>스킬 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9851" y="-6341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효과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9851" y="1857321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액션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9149" y="7527678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버프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9149" y="9440645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버프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효과 테이블</a:t>
            </a:r>
            <a:endParaRPr kumimoji="1"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7635" y="431639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오브젝트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67635" y="615477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오브젝트 형식자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11200" y="-63413"/>
            <a:ext cx="2849898" cy="1118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레벨에 따른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효과 변경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3" idx="1"/>
          </p:cNvCxnSpPr>
          <p:nvPr/>
        </p:nvCxnSpPr>
        <p:spPr>
          <a:xfrm>
            <a:off x="2138698" y="496040"/>
            <a:ext cx="1821153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6824971" y="51372"/>
            <a:ext cx="5139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스킬의 실제 효과에 대해 정의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정의된 로직의 데미지는 </a:t>
            </a:r>
            <a:r>
              <a:rPr kumimoji="1" lang="en-US" altLang="ko-KR" sz="2400" dirty="0" smtClean="0"/>
              <a:t>50%</a:t>
            </a:r>
            <a:r>
              <a:rPr kumimoji="1" lang="ko-KR" altLang="en-US" sz="2400" dirty="0" smtClean="0"/>
              <a:t> 등등</a:t>
            </a:r>
            <a:r>
              <a:rPr kumimoji="1" lang="mr-IN" altLang="ko-KR" sz="2400" dirty="0" smtClean="0"/>
              <a:t>…</a:t>
            </a:r>
            <a:endParaRPr kumimoji="1" lang="ko-KR" altLang="en-US" sz="2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6824971" y="1955043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스킬을 사용할 때 플레이어의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액션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행동</a:t>
            </a:r>
            <a:r>
              <a:rPr kumimoji="1" lang="en-US" altLang="ko-KR" sz="2400" dirty="0" smtClean="0"/>
              <a:t>)</a:t>
            </a:r>
            <a:r>
              <a:rPr kumimoji="1" lang="ko-KR" altLang="en-US" sz="2400" dirty="0" smtClean="0"/>
              <a:t>에 대하여 설정</a:t>
            </a:r>
            <a:endParaRPr kumimoji="1" lang="ko-KR" altLang="en-US" sz="2400" dirty="0"/>
          </a:p>
        </p:txBody>
      </p:sp>
      <p:cxnSp>
        <p:nvCxnSpPr>
          <p:cNvPr id="20" name="꺾인 연결선[E] 19"/>
          <p:cNvCxnSpPr>
            <a:stCxn id="4" idx="2"/>
            <a:endCxn id="5" idx="0"/>
          </p:cNvCxnSpPr>
          <p:nvPr/>
        </p:nvCxnSpPr>
        <p:spPr>
          <a:xfrm rot="5400000">
            <a:off x="2133723" y="4276601"/>
            <a:ext cx="4551452" cy="1950702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4" idx="2"/>
            <a:endCxn id="8" idx="0"/>
          </p:cNvCxnSpPr>
          <p:nvPr/>
        </p:nvCxnSpPr>
        <p:spPr>
          <a:xfrm rot="16200000" flipH="1">
            <a:off x="5718610" y="2642416"/>
            <a:ext cx="1340164" cy="2007784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6" idx="0"/>
          </p:cNvCxnSpPr>
          <p:nvPr/>
        </p:nvCxnSpPr>
        <p:spPr>
          <a:xfrm>
            <a:off x="3434098" y="8646583"/>
            <a:ext cx="0" cy="79406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9039126" y="4435713"/>
            <a:ext cx="4381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오브젝트 사용 스킬의 경우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오브젝트 설정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속도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경로 등</a:t>
            </a:r>
            <a:r>
              <a:rPr kumimoji="1" lang="mr-IN" altLang="ko-KR" sz="2400" dirty="0" smtClean="0"/>
              <a:t>…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  <p:cxnSp>
        <p:nvCxnSpPr>
          <p:cNvPr id="51" name="꺾인 연결선[E] 50"/>
          <p:cNvCxnSpPr>
            <a:stCxn id="9" idx="2"/>
            <a:endCxn id="5" idx="3"/>
          </p:cNvCxnSpPr>
          <p:nvPr/>
        </p:nvCxnSpPr>
        <p:spPr>
          <a:xfrm rot="5400000">
            <a:off x="5719090" y="6413636"/>
            <a:ext cx="813453" cy="2533537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8969294" y="6293155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해당 오브젝트의 형식에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대하여 설정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발사각도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갯수 등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  <p:cxnSp>
        <p:nvCxnSpPr>
          <p:cNvPr id="65" name="직선 화살표 연결선 64"/>
          <p:cNvCxnSpPr>
            <a:stCxn id="8" idx="2"/>
            <a:endCxn id="9" idx="0"/>
          </p:cNvCxnSpPr>
          <p:nvPr/>
        </p:nvCxnSpPr>
        <p:spPr>
          <a:xfrm>
            <a:off x="7392584" y="5435295"/>
            <a:ext cx="0" cy="719478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2" idx="2"/>
            <a:endCxn id="3" idx="0"/>
          </p:cNvCxnSpPr>
          <p:nvPr/>
        </p:nvCxnSpPr>
        <p:spPr>
          <a:xfrm>
            <a:off x="5384800" y="-1179765"/>
            <a:ext cx="0" cy="111635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3" idx="2"/>
            <a:endCxn id="4" idx="0"/>
          </p:cNvCxnSpPr>
          <p:nvPr/>
        </p:nvCxnSpPr>
        <p:spPr>
          <a:xfrm>
            <a:off x="5384800" y="1055492"/>
            <a:ext cx="0" cy="80182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텍스트 상자 82"/>
          <p:cNvSpPr txBox="1"/>
          <p:nvPr/>
        </p:nvSpPr>
        <p:spPr>
          <a:xfrm>
            <a:off x="-2376129" y="7638882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스킬에 지속적으로 무언가를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주는 효과가 있을 경우 설정</a:t>
            </a:r>
            <a:endParaRPr kumimoji="1" lang="ko-KR" altLang="en-US" sz="2400" dirty="0"/>
          </a:p>
        </p:txBody>
      </p:sp>
      <p:sp>
        <p:nvSpPr>
          <p:cNvPr id="84" name="텍스트 상자 83"/>
          <p:cNvSpPr txBox="1"/>
          <p:nvPr/>
        </p:nvSpPr>
        <p:spPr>
          <a:xfrm>
            <a:off x="-2376129" y="9584598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해당 버프에 대한 효과값에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대한 상세 설정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3317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253" y="1731830"/>
            <a:ext cx="1928989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1019908" y="1019907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42038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5184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9569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2089398" y="11517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str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230704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Str</a:t>
            </a:r>
            <a:r>
              <a:rPr kumimoji="1" lang="en-US" altLang="ko-KR" dirty="0" smtClean="0"/>
              <a:t> * 1.2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60181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Str</a:t>
            </a:r>
            <a:r>
              <a:rPr kumimoji="1" lang="en-US" altLang="ko-KR" dirty="0" smtClean="0"/>
              <a:t> * 0.8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447474" y="44398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공격력</a:t>
            </a:r>
            <a:endParaRPr kumimoji="1" lang="ko-KR" altLang="en-US" sz="1400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3173089" y="44398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공격력</a:t>
            </a:r>
            <a:endParaRPr kumimoji="1" lang="ko-KR" altLang="en-US" sz="1400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2104627" y="41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힘</a:t>
            </a:r>
            <a:endParaRPr kumimoji="1" lang="ko-KR" altLang="en-US" dirty="0"/>
          </a:p>
        </p:txBody>
      </p:sp>
      <p:cxnSp>
        <p:nvCxnSpPr>
          <p:cNvPr id="17" name="직선 연결선[R] 16"/>
          <p:cNvCxnSpPr/>
          <p:nvPr/>
        </p:nvCxnSpPr>
        <p:spPr>
          <a:xfrm>
            <a:off x="1019908" y="2556099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42038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5184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49569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2085391" y="2687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int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3235609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 * 1.4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565086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 * 0.6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4970918" y="2164735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공격력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0.8</a:t>
            </a:r>
            <a:endParaRPr kumimoji="1" lang="ko-KR" altLang="en-US" sz="14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173089" y="19801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smtClean="0"/>
              <a:t>최대 마법력</a:t>
            </a:r>
            <a:endParaRPr kumimoji="1" lang="ko-KR" altLang="en-US" sz="1400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1989210" y="194940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지능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>
            <a:off x="8268967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92424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8628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36"/>
          <p:cNvCxnSpPr/>
          <p:nvPr/>
        </p:nvCxnSpPr>
        <p:spPr>
          <a:xfrm>
            <a:off x="5543352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47301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텍스트 상자 40"/>
          <p:cNvSpPr txBox="1"/>
          <p:nvPr/>
        </p:nvSpPr>
        <p:spPr>
          <a:xfrm>
            <a:off x="7647333" y="2153859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1.2</a:t>
            </a:r>
            <a:endParaRPr kumimoji="1" lang="ko-KR" altLang="en-US" sz="1400" dirty="0"/>
          </a:p>
        </p:txBody>
      </p:sp>
      <p:sp>
        <p:nvSpPr>
          <p:cNvPr id="12" name="왼쪽 중괄호[L] 11"/>
          <p:cNvSpPr/>
          <p:nvPr/>
        </p:nvSpPr>
        <p:spPr>
          <a:xfrm rot="5400000">
            <a:off x="9428015" y="235606"/>
            <a:ext cx="1063461" cy="19289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8998711" y="33855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 smtClean="0"/>
              <a:t>크리티컬 공격의 영역</a:t>
            </a:r>
            <a:endParaRPr kumimoji="1" lang="ko-KR" altLang="en-US" sz="1400" b="1" dirty="0"/>
          </a:p>
        </p:txBody>
      </p:sp>
      <p:sp>
        <p:nvSpPr>
          <p:cNvPr id="43" name="텍스트 상자 42"/>
          <p:cNvSpPr txBox="1"/>
          <p:nvPr/>
        </p:nvSpPr>
        <p:spPr>
          <a:xfrm>
            <a:off x="10332380" y="65193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44" name="텍스트 상자 43"/>
          <p:cNvSpPr txBox="1"/>
          <p:nvPr/>
        </p:nvSpPr>
        <p:spPr>
          <a:xfrm>
            <a:off x="8333047" y="67032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공격력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6926400" y="173183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6539831" y="21538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기반스탯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1.0</a:t>
            </a:r>
            <a:endParaRPr kumimoji="1" lang="ko-KR" altLang="en-US" sz="1400" dirty="0"/>
          </a:p>
        </p:txBody>
      </p:sp>
      <p:sp>
        <p:nvSpPr>
          <p:cNvPr id="36" name="텍스트 상자 35"/>
          <p:cNvSpPr txBox="1"/>
          <p:nvPr/>
        </p:nvSpPr>
        <p:spPr>
          <a:xfrm>
            <a:off x="10344809" y="215385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공격계수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2.4</a:t>
            </a:r>
            <a:endParaRPr kumimoji="1"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47333" y="4292150"/>
            <a:ext cx="3276910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텍스트 상자 38"/>
          <p:cNvSpPr txBox="1"/>
          <p:nvPr/>
        </p:nvSpPr>
        <p:spPr>
          <a:xfrm>
            <a:off x="4970917" y="472505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마법력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0.6</a:t>
            </a:r>
            <a:endParaRPr kumimoji="1" lang="ko-KR" altLang="en-US" sz="1400" dirty="0"/>
          </a:p>
        </p:txBody>
      </p:sp>
      <p:cxnSp>
        <p:nvCxnSpPr>
          <p:cNvPr id="45" name="직선 연결선[R] 44"/>
          <p:cNvCxnSpPr/>
          <p:nvPr/>
        </p:nvCxnSpPr>
        <p:spPr>
          <a:xfrm>
            <a:off x="8268967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92424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98628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>
            <a:off x="5543352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7301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텍스트 상자 49"/>
          <p:cNvSpPr txBox="1"/>
          <p:nvPr/>
        </p:nvSpPr>
        <p:spPr>
          <a:xfrm>
            <a:off x="7647332" y="471417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마법력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1.4</a:t>
            </a:r>
            <a:endParaRPr kumimoji="1" lang="ko-KR" altLang="en-US" sz="1400" dirty="0"/>
          </a:p>
        </p:txBody>
      </p:sp>
      <p:sp>
        <p:nvSpPr>
          <p:cNvPr id="51" name="왼쪽 중괄호[L] 50"/>
          <p:cNvSpPr/>
          <p:nvPr/>
        </p:nvSpPr>
        <p:spPr>
          <a:xfrm rot="5400000">
            <a:off x="8754054" y="2121966"/>
            <a:ext cx="1063461" cy="32769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8419281" y="289887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 smtClean="0"/>
              <a:t>크리티컬 공격의 영역</a:t>
            </a:r>
            <a:endParaRPr kumimoji="1" lang="ko-KR" altLang="en-US" sz="1400" b="1" dirty="0"/>
          </a:p>
        </p:txBody>
      </p:sp>
      <p:sp>
        <p:nvSpPr>
          <p:cNvPr id="53" name="텍스트 상자 52"/>
          <p:cNvSpPr txBox="1"/>
          <p:nvPr/>
        </p:nvSpPr>
        <p:spPr>
          <a:xfrm>
            <a:off x="10332380" y="321225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마법력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54" name="텍스트 상자 53"/>
          <p:cNvSpPr txBox="1"/>
          <p:nvPr/>
        </p:nvSpPr>
        <p:spPr>
          <a:xfrm>
            <a:off x="6981076" y="323064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마법력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55" name="직사각형 54"/>
          <p:cNvSpPr/>
          <p:nvPr/>
        </p:nvSpPr>
        <p:spPr>
          <a:xfrm>
            <a:off x="6926400" y="429215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텍스트 상자 55"/>
          <p:cNvSpPr txBox="1"/>
          <p:nvPr/>
        </p:nvSpPr>
        <p:spPr>
          <a:xfrm>
            <a:off x="6539831" y="4714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기반스탯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1.0</a:t>
            </a:r>
            <a:endParaRPr kumimoji="1" lang="ko-KR" altLang="en-US" sz="1400" dirty="0"/>
          </a:p>
        </p:txBody>
      </p:sp>
      <p:sp>
        <p:nvSpPr>
          <p:cNvPr id="57" name="텍스트 상자 56"/>
          <p:cNvSpPr txBox="1"/>
          <p:nvPr/>
        </p:nvSpPr>
        <p:spPr>
          <a:xfrm>
            <a:off x="10344809" y="471417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공격계수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2.8</a:t>
            </a:r>
            <a:endParaRPr kumimoji="1" lang="ko-KR" altLang="en-US" sz="1400" dirty="0"/>
          </a:p>
        </p:txBody>
      </p:sp>
      <p:sp>
        <p:nvSpPr>
          <p:cNvPr id="58" name="텍스트 상자 57"/>
          <p:cNvSpPr txBox="1"/>
          <p:nvPr/>
        </p:nvSpPr>
        <p:spPr>
          <a:xfrm>
            <a:off x="5330425" y="314426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 smtClean="0"/>
              <a:t>물리</a:t>
            </a:r>
            <a:endParaRPr kumimoji="1" lang="ko-KR" altLang="en-US" sz="4000" b="1" dirty="0"/>
          </a:p>
        </p:txBody>
      </p:sp>
      <p:sp>
        <p:nvSpPr>
          <p:cNvPr id="59" name="텍스트 상자 58"/>
          <p:cNvSpPr txBox="1"/>
          <p:nvPr/>
        </p:nvSpPr>
        <p:spPr>
          <a:xfrm>
            <a:off x="5330426" y="28866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 smtClean="0"/>
              <a:t>마법</a:t>
            </a:r>
            <a:endParaRPr kumimoji="1"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75829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1243695" y="-393700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대상 발견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631295" y="-376273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공격 가능 여부 판단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018895" y="-393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공격 실행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406495" y="-393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공격 충돌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794095" y="-393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충돌 계산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3181695" y="-393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결과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5569295" y="-428554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종료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6" name="직선 화살표 연결선 55"/>
          <p:cNvCxnSpPr>
            <a:stCxn id="47" idx="3"/>
            <a:endCxn id="48" idx="1"/>
          </p:cNvCxnSpPr>
          <p:nvPr/>
        </p:nvCxnSpPr>
        <p:spPr>
          <a:xfrm>
            <a:off x="3230074" y="0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8" idx="3"/>
            <a:endCxn id="49" idx="1"/>
          </p:cNvCxnSpPr>
          <p:nvPr/>
        </p:nvCxnSpPr>
        <p:spPr>
          <a:xfrm flipV="1">
            <a:off x="5617674" y="-17427"/>
            <a:ext cx="401221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9" idx="3"/>
            <a:endCxn id="50" idx="1"/>
          </p:cNvCxnSpPr>
          <p:nvPr/>
        </p:nvCxnSpPr>
        <p:spPr>
          <a:xfrm>
            <a:off x="8005274" y="-17427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50" idx="3"/>
            <a:endCxn id="51" idx="1"/>
          </p:cNvCxnSpPr>
          <p:nvPr/>
        </p:nvCxnSpPr>
        <p:spPr>
          <a:xfrm>
            <a:off x="10392874" y="-17427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1" idx="3"/>
            <a:endCxn id="52" idx="1"/>
          </p:cNvCxnSpPr>
          <p:nvPr/>
        </p:nvCxnSpPr>
        <p:spPr>
          <a:xfrm>
            <a:off x="12780474" y="-17427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2" idx="3"/>
            <a:endCxn id="53" idx="1"/>
          </p:cNvCxnSpPr>
          <p:nvPr/>
        </p:nvCxnSpPr>
        <p:spPr>
          <a:xfrm flipV="1">
            <a:off x="15168074" y="-34854"/>
            <a:ext cx="401221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/>
          <p:cNvCxnSpPr>
            <a:stCxn id="53" idx="2"/>
            <a:endCxn id="47" idx="1"/>
          </p:cNvCxnSpPr>
          <p:nvPr/>
        </p:nvCxnSpPr>
        <p:spPr>
          <a:xfrm rot="5400000" flipH="1">
            <a:off x="8723667" y="-7479972"/>
            <a:ext cx="358846" cy="15318790"/>
          </a:xfrm>
          <a:prstGeom prst="bentConnector4">
            <a:avLst>
              <a:gd name="adj1" fmla="val -73417"/>
              <a:gd name="adj2" fmla="val 101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준비 21"/>
          <p:cNvSpPr/>
          <p:nvPr/>
        </p:nvSpPr>
        <p:spPr>
          <a:xfrm>
            <a:off x="2993429" y="535259"/>
            <a:ext cx="6389649" cy="5542156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연결선[R] 7"/>
          <p:cNvCxnSpPr>
            <a:stCxn id="22" idx="1"/>
            <a:endCxn id="22" idx="3"/>
          </p:cNvCxnSpPr>
          <p:nvPr/>
        </p:nvCxnSpPr>
        <p:spPr>
          <a:xfrm>
            <a:off x="2993429" y="3306337"/>
            <a:ext cx="6389649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>
            <a:off x="4270917" y="535259"/>
            <a:ext cx="3858275" cy="5542156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/>
          <p:nvPr/>
        </p:nvCxnSpPr>
        <p:spPr>
          <a:xfrm flipH="1">
            <a:off x="4270917" y="535259"/>
            <a:ext cx="3858275" cy="5542156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9610355" y="5004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str</a:t>
            </a:r>
            <a:endParaRPr kumimoji="1" lang="ko-KR" altLang="en-US" dirty="0"/>
          </a:p>
        </p:txBody>
      </p:sp>
      <p:cxnSp>
        <p:nvCxnSpPr>
          <p:cNvPr id="16" name="직선 연결선[R] 15"/>
          <p:cNvCxnSpPr/>
          <p:nvPr/>
        </p:nvCxnSpPr>
        <p:spPr>
          <a:xfrm>
            <a:off x="9376180" y="685129"/>
            <a:ext cx="23417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9610355" y="801546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agi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>
            <a:off x="9376180" y="986212"/>
            <a:ext cx="234175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9"/>
          <p:cNvSpPr txBox="1"/>
          <p:nvPr/>
        </p:nvSpPr>
        <p:spPr>
          <a:xfrm>
            <a:off x="9610355" y="117087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int</a:t>
            </a:r>
            <a:endParaRPr kumimoji="1" lang="ko-KR" altLang="en-US" dirty="0"/>
          </a:p>
        </p:txBody>
      </p:sp>
      <p:cxnSp>
        <p:nvCxnSpPr>
          <p:cNvPr id="21" name="직선 연결선[R] 20"/>
          <p:cNvCxnSpPr/>
          <p:nvPr/>
        </p:nvCxnSpPr>
        <p:spPr>
          <a:xfrm>
            <a:off x="9376180" y="1355543"/>
            <a:ext cx="234175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29"/>
          <p:cNvSpPr txBox="1"/>
          <p:nvPr/>
        </p:nvSpPr>
        <p:spPr>
          <a:xfrm>
            <a:off x="9464482" y="31216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높음</a:t>
            </a:r>
          </a:p>
        </p:txBody>
      </p:sp>
      <p:sp>
        <p:nvSpPr>
          <p:cNvPr id="31" name="텍스트 상자 30"/>
          <p:cNvSpPr txBox="1"/>
          <p:nvPr/>
        </p:nvSpPr>
        <p:spPr>
          <a:xfrm>
            <a:off x="8129192" y="1659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높음</a:t>
            </a:r>
            <a:endParaRPr kumimoji="1" lang="ko-KR" altLang="en-US" dirty="0"/>
          </a:p>
        </p:txBody>
      </p:sp>
      <p:sp>
        <p:nvSpPr>
          <p:cNvPr id="32" name="텍스트 상자 31"/>
          <p:cNvSpPr txBox="1"/>
          <p:nvPr/>
        </p:nvSpPr>
        <p:spPr>
          <a:xfrm>
            <a:off x="8052807" y="60885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높음</a:t>
            </a:r>
          </a:p>
        </p:txBody>
      </p:sp>
      <p:sp>
        <p:nvSpPr>
          <p:cNvPr id="33" name="텍스트 상자 32"/>
          <p:cNvSpPr txBox="1"/>
          <p:nvPr/>
        </p:nvSpPr>
        <p:spPr>
          <a:xfrm>
            <a:off x="3624586" y="60885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낮음</a:t>
            </a:r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2347098" y="31216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낮음</a:t>
            </a:r>
            <a:endParaRPr kumimoji="1" lang="ko-KR" altLang="en-US"/>
          </a:p>
        </p:txBody>
      </p:sp>
      <p:sp>
        <p:nvSpPr>
          <p:cNvPr id="35" name="텍스트 상자 34"/>
          <p:cNvSpPr txBox="1"/>
          <p:nvPr/>
        </p:nvSpPr>
        <p:spPr>
          <a:xfrm>
            <a:off x="3624586" y="1659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낮음</a:t>
            </a:r>
            <a:endParaRPr kumimoji="1" lang="ko-KR" altLang="en-US"/>
          </a:p>
        </p:txBody>
      </p:sp>
      <p:sp>
        <p:nvSpPr>
          <p:cNvPr id="37" name="준비 36"/>
          <p:cNvSpPr/>
          <p:nvPr/>
        </p:nvSpPr>
        <p:spPr>
          <a:xfrm>
            <a:off x="3272209" y="814040"/>
            <a:ext cx="5790922" cy="5022841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준비 37"/>
          <p:cNvSpPr/>
          <p:nvPr/>
        </p:nvSpPr>
        <p:spPr>
          <a:xfrm>
            <a:off x="3557237" y="1048999"/>
            <a:ext cx="5208807" cy="4517935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준비 38"/>
          <p:cNvSpPr/>
          <p:nvPr/>
        </p:nvSpPr>
        <p:spPr>
          <a:xfrm>
            <a:off x="3817571" y="1283958"/>
            <a:ext cx="4729362" cy="4102081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준비 39"/>
          <p:cNvSpPr/>
          <p:nvPr/>
        </p:nvSpPr>
        <p:spPr>
          <a:xfrm>
            <a:off x="4082475" y="1540209"/>
            <a:ext cx="4215366" cy="3656259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준비 40"/>
          <p:cNvSpPr/>
          <p:nvPr/>
        </p:nvSpPr>
        <p:spPr>
          <a:xfrm>
            <a:off x="4358900" y="1766356"/>
            <a:ext cx="3693907" cy="3203964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준비 41"/>
          <p:cNvSpPr/>
          <p:nvPr/>
        </p:nvSpPr>
        <p:spPr>
          <a:xfrm>
            <a:off x="4626737" y="2011684"/>
            <a:ext cx="3183251" cy="2761039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준비 42"/>
          <p:cNvSpPr/>
          <p:nvPr/>
        </p:nvSpPr>
        <p:spPr>
          <a:xfrm>
            <a:off x="4857181" y="2218871"/>
            <a:ext cx="2725648" cy="2364130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준비 43"/>
          <p:cNvSpPr/>
          <p:nvPr/>
        </p:nvSpPr>
        <p:spPr>
          <a:xfrm>
            <a:off x="5076488" y="2382422"/>
            <a:ext cx="2316770" cy="2009484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준비 44"/>
          <p:cNvSpPr/>
          <p:nvPr/>
        </p:nvSpPr>
        <p:spPr>
          <a:xfrm>
            <a:off x="5284644" y="2568276"/>
            <a:ext cx="1885865" cy="1635733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준비 45"/>
          <p:cNvSpPr/>
          <p:nvPr/>
        </p:nvSpPr>
        <p:spPr>
          <a:xfrm>
            <a:off x="5483421" y="2733782"/>
            <a:ext cx="1437923" cy="1247204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준비 46"/>
          <p:cNvSpPr/>
          <p:nvPr/>
        </p:nvSpPr>
        <p:spPr>
          <a:xfrm>
            <a:off x="5725031" y="2887174"/>
            <a:ext cx="966519" cy="838325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909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097634"/>
              </p:ext>
            </p:extLst>
          </p:nvPr>
        </p:nvGraphicFramePr>
        <p:xfrm>
          <a:off x="3024459" y="719666"/>
          <a:ext cx="5350110" cy="505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011"/>
                <a:gridCol w="535011"/>
                <a:gridCol w="535011"/>
                <a:gridCol w="535011"/>
                <a:gridCol w="535011"/>
                <a:gridCol w="535011"/>
                <a:gridCol w="535011"/>
                <a:gridCol w="535011"/>
                <a:gridCol w="535011"/>
                <a:gridCol w="535011"/>
              </a:tblGrid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텍스트 상자 5"/>
          <p:cNvSpPr txBox="1"/>
          <p:nvPr/>
        </p:nvSpPr>
        <p:spPr>
          <a:xfrm>
            <a:off x="2578503" y="350334"/>
            <a:ext cx="44595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>
                <a:solidFill>
                  <a:schemeClr val="bg1"/>
                </a:solidFill>
              </a:rPr>
              <a:t>str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8374569" y="350334"/>
            <a:ext cx="83067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health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8374569" y="5993706"/>
            <a:ext cx="500458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>
                <a:solidFill>
                  <a:schemeClr val="bg1"/>
                </a:solidFill>
              </a:rPr>
              <a:t>agi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2578503" y="5993706"/>
            <a:ext cx="453970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>
                <a:solidFill>
                  <a:schemeClr val="bg1"/>
                </a:solidFill>
              </a:rPr>
              <a:t>int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3024459" y="719666"/>
            <a:ext cx="5350110" cy="5274040"/>
          </a:xfrm>
          <a:prstGeom prst="straightConnector1">
            <a:avLst/>
          </a:prstGeom>
          <a:ln w="63500">
            <a:gradFill>
              <a:gsLst>
                <a:gs pos="100000">
                  <a:srgbClr val="FF0000"/>
                </a:gs>
                <a:gs pos="0">
                  <a:srgbClr val="92D050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024459" y="719666"/>
            <a:ext cx="5350110" cy="5274040"/>
          </a:xfrm>
          <a:prstGeom prst="straightConnector1">
            <a:avLst/>
          </a:prstGeom>
          <a:ln w="63500">
            <a:gradFill>
              <a:gsLst>
                <a:gs pos="100000">
                  <a:schemeClr val="accent4"/>
                </a:gs>
                <a:gs pos="0">
                  <a:srgbClr val="00B0F0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5543397" y="3206144"/>
            <a:ext cx="312234" cy="3010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5544327" y="31720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5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5009115" y="264950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6</a:t>
            </a:r>
            <a:endParaRPr kumimoji="1" lang="ko-KR" altLang="en-US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4479725" y="21132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7</a:t>
            </a:r>
            <a:endParaRPr kumimoji="1" lang="ko-KR" altLang="en-US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3950335" y="15976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8</a:t>
            </a:r>
            <a:endParaRPr kumimoji="1" lang="ko-KR" altLang="en-US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3427820" y="1081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9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6096000" y="264950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6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6624784" y="21132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7</a:t>
            </a:r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147297" y="15976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8</a:t>
            </a:r>
            <a:endParaRPr kumimoji="1" lang="ko-KR" altLang="en-US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7697311" y="1081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9</a:t>
            </a:r>
            <a:endParaRPr kumimoji="1" lang="ko-KR" altLang="en-US" dirty="0"/>
          </a:p>
        </p:txBody>
      </p:sp>
      <p:sp>
        <p:nvSpPr>
          <p:cNvPr id="21" name="텍스트 상자 20"/>
          <p:cNvSpPr txBox="1"/>
          <p:nvPr/>
        </p:nvSpPr>
        <p:spPr>
          <a:xfrm>
            <a:off x="5009115" y="370828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6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4479725" y="425967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7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3950335" y="477393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8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427820" y="53074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9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6096000" y="37108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6</a:t>
            </a:r>
            <a:endParaRPr kumimoji="1" lang="ko-KR" altLang="en-US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6624784" y="425967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7</a:t>
            </a:r>
            <a:endParaRPr kumimoji="1" lang="ko-KR" altLang="en-US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7147297" y="478337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8</a:t>
            </a:r>
            <a:endParaRPr kumimoji="1" lang="ko-KR" altLang="en-US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7697311" y="53074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73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5639791" y="3290291"/>
            <a:ext cx="277417" cy="2774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4100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대기상태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3215679" y="2927350"/>
            <a:ext cx="2286000" cy="1003300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하였는가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3215679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Q1</a:t>
            </a: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stCxn id="5" idx="3"/>
            <a:endCxn id="11" idx="1"/>
          </p:cNvCxnSpPr>
          <p:nvPr/>
        </p:nvCxnSpPr>
        <p:spPr>
          <a:xfrm>
            <a:off x="2768600" y="3429000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0"/>
            <a:endCxn id="12" idx="2"/>
          </p:cNvCxnSpPr>
          <p:nvPr/>
        </p:nvCxnSpPr>
        <p:spPr>
          <a:xfrm flipV="1">
            <a:off x="4358679" y="2606678"/>
            <a:ext cx="0" cy="32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3"/>
            <a:endCxn id="44" idx="2"/>
          </p:cNvCxnSpPr>
          <p:nvPr/>
        </p:nvCxnSpPr>
        <p:spPr>
          <a:xfrm>
            <a:off x="5501679" y="3429000"/>
            <a:ext cx="13811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12" idx="1"/>
            <a:endCxn id="5" idx="0"/>
          </p:cNvCxnSpPr>
          <p:nvPr/>
        </p:nvCxnSpPr>
        <p:spPr>
          <a:xfrm rot="10800000" flipV="1">
            <a:off x="1911351" y="1924050"/>
            <a:ext cx="1304329" cy="111124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155508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대기상태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Idle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문서 30"/>
          <p:cNvSpPr/>
          <p:nvPr/>
        </p:nvSpPr>
        <p:spPr>
          <a:xfrm>
            <a:off x="6266258" y="30353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전투상태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 err="1">
                <a:solidFill>
                  <a:prstClr val="white">
                    <a:lumMod val="50000"/>
                  </a:prstClr>
                </a:solidFill>
              </a:rPr>
              <a:t>fightIdle</a:t>
            </a:r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4" name="직선 화살표 연결선 33"/>
          <p:cNvCxnSpPr>
            <a:stCxn id="31" idx="0"/>
            <a:endCxn id="38" idx="2"/>
          </p:cNvCxnSpPr>
          <p:nvPr/>
        </p:nvCxnSpPr>
        <p:spPr>
          <a:xfrm flipV="1">
            <a:off x="7123508" y="2606678"/>
            <a:ext cx="0" cy="428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/>
          <p:cNvSpPr/>
          <p:nvPr/>
        </p:nvSpPr>
        <p:spPr>
          <a:xfrm>
            <a:off x="5980508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Q2</a:t>
            </a: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추가 자극이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발생했는가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꺾인 연결선[E] 40"/>
          <p:cNvCxnSpPr>
            <a:stCxn id="38" idx="1"/>
            <a:endCxn id="44" idx="0"/>
          </p:cNvCxnSpPr>
          <p:nvPr/>
        </p:nvCxnSpPr>
        <p:spPr>
          <a:xfrm rot="10800000" flipV="1">
            <a:off x="5778500" y="1924051"/>
            <a:ext cx="202008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49162"/>
              </p:ext>
            </p:extLst>
          </p:nvPr>
        </p:nvGraphicFramePr>
        <p:xfrm>
          <a:off x="1054100" y="4540248"/>
          <a:ext cx="10101658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298"/>
                <a:gridCol w="9108360"/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 이상의 모든 종류의 피해를 입었을 경우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공격 행위를 당하거나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 가하는 경우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4" name="직선 화살표 연결선 53"/>
          <p:cNvCxnSpPr>
            <a:stCxn id="38" idx="3"/>
            <a:endCxn id="63" idx="1"/>
          </p:cNvCxnSpPr>
          <p:nvPr/>
        </p:nvCxnSpPr>
        <p:spPr>
          <a:xfrm flipV="1">
            <a:off x="8266508" y="1924050"/>
            <a:ext cx="60325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63" idx="2"/>
            <a:endCxn id="30" idx="0"/>
          </p:cNvCxnSpPr>
          <p:nvPr/>
        </p:nvCxnSpPr>
        <p:spPr>
          <a:xfrm>
            <a:off x="10012758" y="2606676"/>
            <a:ext cx="0" cy="4286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/>
          <p:cNvSpPr/>
          <p:nvPr/>
        </p:nvSpPr>
        <p:spPr>
          <a:xfrm>
            <a:off x="8869758" y="1241424"/>
            <a:ext cx="2286000" cy="1365252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자극을 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5</a:t>
            </a:r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초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이상 받지 않았는가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71" name="꺾인 연결선[E] 70"/>
          <p:cNvCxnSpPr>
            <a:stCxn id="63" idx="0"/>
            <a:endCxn id="38" idx="0"/>
          </p:cNvCxnSpPr>
          <p:nvPr/>
        </p:nvCxnSpPr>
        <p:spPr>
          <a:xfrm rot="16200000" flipV="1">
            <a:off x="8568133" y="-203201"/>
            <a:ext cx="12700" cy="28892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1062691" y="1066283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1564341" y="88161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1062691" y="1383785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1564341" y="119911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cxnSp>
        <p:nvCxnSpPr>
          <p:cNvPr id="87" name="꺾인 연결선[E] 86"/>
          <p:cNvCxnSpPr>
            <a:stCxn id="12" idx="3"/>
            <a:endCxn id="44" idx="0"/>
          </p:cNvCxnSpPr>
          <p:nvPr/>
        </p:nvCxnSpPr>
        <p:spPr>
          <a:xfrm>
            <a:off x="5501679" y="1924051"/>
            <a:ext cx="276821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4" idx="6"/>
            <a:endCxn id="31" idx="1"/>
          </p:cNvCxnSpPr>
          <p:nvPr/>
        </p:nvCxnSpPr>
        <p:spPr>
          <a:xfrm>
            <a:off x="5917208" y="3429000"/>
            <a:ext cx="3490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049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96900"/>
            <a:ext cx="3543300" cy="2375038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934808" y="2971938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넓은 </a:t>
            </a:r>
            <a:r>
              <a:rPr kumimoji="1" lang="ko-KR" altLang="en-US" smtClean="0"/>
              <a:t>범위의 공격 연속사용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50" y="596900"/>
            <a:ext cx="2863364" cy="23750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82" y="596900"/>
            <a:ext cx="1433618" cy="2375098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5475950" y="297193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넓은 </a:t>
            </a:r>
            <a:r>
              <a:rPr kumimoji="1" lang="ko-KR" altLang="en-US" smtClean="0"/>
              <a:t>범위의 힐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7977847" y="2971938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최대 </a:t>
            </a:r>
            <a:r>
              <a:rPr kumimoji="1" lang="ko-KR" altLang="en-US" smtClean="0"/>
              <a:t>발열시 </a:t>
            </a:r>
            <a:r>
              <a:rPr kumimoji="1" lang="en-US" altLang="ko-KR" dirty="0" smtClean="0"/>
              <a:t>-&gt;</a:t>
            </a:r>
            <a:r>
              <a:rPr kumimoji="1" lang="ko-KR" altLang="en-US" dirty="0" smtClean="0"/>
              <a:t> 부활</a:t>
            </a:r>
            <a:endParaRPr kumimoji="1"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74621"/>
              </p:ext>
            </p:extLst>
          </p:nvPr>
        </p:nvGraphicFramePr>
        <p:xfrm>
          <a:off x="444500" y="431800"/>
          <a:ext cx="9982200" cy="614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700"/>
                <a:gridCol w="1870769"/>
                <a:gridCol w="5812731"/>
              </a:tblGrid>
              <a:tr h="3073400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차징방식의 공격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발열 단계에 따라 다른 특성을 지닌 궁극기</a:t>
                      </a:r>
                      <a:endParaRPr lang="ko-KR" altLang="en-US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49" y="3895502"/>
            <a:ext cx="1651000" cy="2575561"/>
          </a:xfrm>
          <a:prstGeom prst="rect">
            <a:avLst/>
          </a:prstGeom>
        </p:spPr>
      </p:pic>
      <p:sp>
        <p:nvSpPr>
          <p:cNvPr id="3" name="오른쪽 화살표[R] 2"/>
          <p:cNvSpPr/>
          <p:nvPr/>
        </p:nvSpPr>
        <p:spPr>
          <a:xfrm>
            <a:off x="7655856" y="1384369"/>
            <a:ext cx="1113117" cy="800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9" y="3596741"/>
            <a:ext cx="7180625" cy="257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[R] 3"/>
          <p:cNvSpPr/>
          <p:nvPr/>
        </p:nvSpPr>
        <p:spPr>
          <a:xfrm>
            <a:off x="318052" y="2673626"/>
            <a:ext cx="5307496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 smtClean="0">
                <a:solidFill>
                  <a:schemeClr val="tx1"/>
                </a:solidFill>
              </a:rPr>
              <a:t>메인퀘스트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오른쪽 화살표[R] 4"/>
          <p:cNvSpPr/>
          <p:nvPr/>
        </p:nvSpPr>
        <p:spPr>
          <a:xfrm>
            <a:off x="1782417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096000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[R] 8"/>
          <p:cNvSpPr/>
          <p:nvPr/>
        </p:nvSpPr>
        <p:spPr>
          <a:xfrm>
            <a:off x="6096000" y="2673626"/>
            <a:ext cx="4366590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 smtClean="0">
                <a:solidFill>
                  <a:schemeClr val="tx1"/>
                </a:solidFill>
              </a:rPr>
              <a:t>메인퀘스트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cxnSp>
        <p:nvCxnSpPr>
          <p:cNvPr id="10" name="직선 연결선[R] 9"/>
          <p:cNvCxnSpPr/>
          <p:nvPr/>
        </p:nvCxnSpPr>
        <p:spPr>
          <a:xfrm>
            <a:off x="318052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403496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endCxn id="5" idx="1"/>
          </p:cNvCxnSpPr>
          <p:nvPr/>
        </p:nvCxnSpPr>
        <p:spPr>
          <a:xfrm rot="5400000" flipH="1" flipV="1">
            <a:off x="819150" y="2097985"/>
            <a:ext cx="1456082" cy="470452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/>
          <p:cNvCxnSpPr>
            <a:stCxn id="5" idx="3"/>
            <a:endCxn id="4" idx="0"/>
          </p:cNvCxnSpPr>
          <p:nvPr/>
        </p:nvCxnSpPr>
        <p:spPr>
          <a:xfrm>
            <a:off x="4412974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-289645" y="6281530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레벨</a:t>
            </a:r>
            <a:r>
              <a:rPr kumimoji="1" lang="en-US" altLang="ko-KR" sz="2800" dirty="0" smtClean="0"/>
              <a:t> a</a:t>
            </a:r>
            <a:endParaRPr kumimoji="1" lang="ko-KR" altLang="en-US" sz="28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5137244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레벨</a:t>
            </a:r>
            <a:r>
              <a:rPr kumimoji="1" lang="en-US" altLang="ko-KR" sz="2800" dirty="0" smtClean="0"/>
              <a:t> a + 1</a:t>
            </a:r>
            <a:endParaRPr kumimoji="1" lang="ko-KR" altLang="en-US" sz="28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0444739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레벨</a:t>
            </a:r>
            <a:r>
              <a:rPr kumimoji="1" lang="en-US" altLang="ko-KR" sz="2800" dirty="0" smtClean="0"/>
              <a:t> a + 2</a:t>
            </a:r>
            <a:endParaRPr kumimoji="1" lang="ko-KR" altLang="en-US" sz="2800" dirty="0"/>
          </a:p>
        </p:txBody>
      </p:sp>
      <p:sp>
        <p:nvSpPr>
          <p:cNvPr id="26" name="오른쪽 화살표[R] 25"/>
          <p:cNvSpPr/>
          <p:nvPr/>
        </p:nvSpPr>
        <p:spPr>
          <a:xfrm>
            <a:off x="1782417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꺾인 연결선[E] 29"/>
          <p:cNvCxnSpPr>
            <a:endCxn id="26" idx="1"/>
          </p:cNvCxnSpPr>
          <p:nvPr/>
        </p:nvCxnSpPr>
        <p:spPr>
          <a:xfrm rot="5400000">
            <a:off x="1198494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26" idx="3"/>
            <a:endCxn id="9" idx="1"/>
          </p:cNvCxnSpPr>
          <p:nvPr/>
        </p:nvCxnSpPr>
        <p:spPr>
          <a:xfrm flipV="1">
            <a:off x="5625548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[R] 35"/>
          <p:cNvSpPr/>
          <p:nvPr/>
        </p:nvSpPr>
        <p:spPr>
          <a:xfrm>
            <a:off x="7089912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꺾인 연결선[E] 36"/>
          <p:cNvCxnSpPr>
            <a:endCxn id="36" idx="1"/>
          </p:cNvCxnSpPr>
          <p:nvPr/>
        </p:nvCxnSpPr>
        <p:spPr>
          <a:xfrm rot="5400000">
            <a:off x="6505989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36" idx="3"/>
          </p:cNvCxnSpPr>
          <p:nvPr/>
        </p:nvCxnSpPr>
        <p:spPr>
          <a:xfrm flipV="1">
            <a:off x="10933043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[R] 38"/>
          <p:cNvSpPr/>
          <p:nvPr/>
        </p:nvSpPr>
        <p:spPr>
          <a:xfrm>
            <a:off x="6566453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꺾인 연결선[E] 39"/>
          <p:cNvCxnSpPr>
            <a:endCxn id="39" idx="1"/>
          </p:cNvCxnSpPr>
          <p:nvPr/>
        </p:nvCxnSpPr>
        <p:spPr>
          <a:xfrm rot="5400000" flipH="1" flipV="1">
            <a:off x="5831785" y="2326585"/>
            <a:ext cx="1456082" cy="13253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39" idx="3"/>
          </p:cNvCxnSpPr>
          <p:nvPr/>
        </p:nvCxnSpPr>
        <p:spPr>
          <a:xfrm>
            <a:off x="9197010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4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8" y="4411899"/>
            <a:ext cx="856496" cy="1514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" y="292068"/>
            <a:ext cx="1303400" cy="148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" y="3048080"/>
            <a:ext cx="1454063" cy="1514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32" y="2897513"/>
            <a:ext cx="1184035" cy="1514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9" y="4583331"/>
            <a:ext cx="1592252" cy="1547833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7525999" y="1460109"/>
            <a:ext cx="3207650" cy="4018953"/>
          </a:xfrm>
          <a:custGeom>
            <a:avLst/>
            <a:gdLst>
              <a:gd name="connsiteX0" fmla="*/ 3207650 w 3207650"/>
              <a:gd name="connsiteY0" fmla="*/ 87337 h 4018953"/>
              <a:gd name="connsiteX1" fmla="*/ 1195970 w 3207650"/>
              <a:gd name="connsiteY1" fmla="*/ 213946 h 4018953"/>
              <a:gd name="connsiteX2" fmla="*/ 216 w 3207650"/>
              <a:gd name="connsiteY2" fmla="*/ 1944273 h 4018953"/>
              <a:gd name="connsiteX3" fmla="*/ 1280376 w 3207650"/>
              <a:gd name="connsiteY3" fmla="*/ 3913749 h 4018953"/>
              <a:gd name="connsiteX4" fmla="*/ 3193583 w 3207650"/>
              <a:gd name="connsiteY4" fmla="*/ 3744937 h 401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0" h="4018953">
                <a:moveTo>
                  <a:pt x="3207650" y="87337"/>
                </a:moveTo>
                <a:cubicBezTo>
                  <a:pt x="2469096" y="-4103"/>
                  <a:pt x="1730542" y="-95543"/>
                  <a:pt x="1195970" y="213946"/>
                </a:cubicBezTo>
                <a:cubicBezTo>
                  <a:pt x="661398" y="523435"/>
                  <a:pt x="-13852" y="1327639"/>
                  <a:pt x="216" y="1944273"/>
                </a:cubicBezTo>
                <a:cubicBezTo>
                  <a:pt x="14284" y="2560907"/>
                  <a:pt x="748148" y="3613638"/>
                  <a:pt x="1280376" y="3913749"/>
                </a:cubicBezTo>
                <a:cubicBezTo>
                  <a:pt x="1812604" y="4213860"/>
                  <a:pt x="2870026" y="3780106"/>
                  <a:pt x="3193583" y="3744937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stealt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80432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탱커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257737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근거리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312813" y="1024048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12813" y="4773437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7320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힐러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1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992767" y="497489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스킬</a:t>
            </a:r>
            <a:r>
              <a:rPr kumimoji="1" lang="en-US" altLang="ko-KR" dirty="0" smtClean="0"/>
              <a:t>1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6" y="2950836"/>
            <a:ext cx="2496172" cy="193851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28681" y="5614429"/>
            <a:ext cx="114217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smtClean="0"/>
              <a:t>스킬 사용 후에 발열</a:t>
            </a:r>
            <a:r>
              <a:rPr kumimoji="1" lang="en-US" altLang="ko-KR" sz="2400" b="1" dirty="0" smtClean="0"/>
              <a:t> </a:t>
            </a:r>
            <a:r>
              <a:rPr kumimoji="1" lang="ko-KR" altLang="en-US" sz="2400" b="1" dirty="0" smtClean="0"/>
              <a:t>상태에 돌입하고</a:t>
            </a:r>
            <a:r>
              <a:rPr kumimoji="1" lang="en-US" altLang="ko-KR" sz="2400" b="1" dirty="0" smtClean="0"/>
              <a:t>,</a:t>
            </a:r>
            <a:r>
              <a:rPr kumimoji="1" lang="ko-KR" altLang="en-US" sz="2400" b="1" dirty="0" smtClean="0"/>
              <a:t> 일정 시간 내에 재사용시 강화된 스킬 사용</a:t>
            </a:r>
            <a:endParaRPr kumimoji="1" lang="en-US" altLang="ko-KR" sz="2400" b="1" dirty="0" smtClean="0"/>
          </a:p>
          <a:p>
            <a:r>
              <a:rPr kumimoji="1" lang="en-US" altLang="ko-KR" sz="2000" b="1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kumimoji="1" lang="ko-KR" altLang="en-US" sz="2000" b="1" dirty="0" smtClean="0">
                <a:solidFill>
                  <a:schemeClr val="bg1">
                    <a:lumMod val="65000"/>
                  </a:schemeClr>
                </a:solidFill>
              </a:rPr>
              <a:t>끊임없이 공격을 해야 하는 욕구 자극</a:t>
            </a:r>
            <a:endParaRPr kumimoji="1" lang="en-US" altLang="ko-KR" sz="20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en-US" altLang="ko-KR" sz="2000" b="1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kumimoji="1" lang="ko-KR" altLang="en-US" sz="2000" b="1" dirty="0" smtClean="0">
                <a:solidFill>
                  <a:schemeClr val="bg1">
                    <a:lumMod val="65000"/>
                  </a:schemeClr>
                </a:solidFill>
              </a:rPr>
              <a:t>활용도에 따라 라이트 유저와 하드 유저를 가르는 방법중 하나가 될 것</a:t>
            </a:r>
            <a:endParaRPr kumimoji="1" lang="en-US" altLang="ko-KR" sz="20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38" y="2950836"/>
            <a:ext cx="1922853" cy="20240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97861" y="4974892"/>
            <a:ext cx="128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Fever</a:t>
            </a:r>
            <a:r>
              <a:rPr kumimoji="1" lang="ko-KR" altLang="en-US" dirty="0" smtClean="0"/>
              <a:t> 상태</a:t>
            </a:r>
            <a:endParaRPr kumimoji="1" lang="en-US" altLang="ko-KR" dirty="0" smtClean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874365" y="5159558"/>
            <a:ext cx="7529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사각형 설명선[R] 2"/>
          <p:cNvSpPr/>
          <p:nvPr/>
        </p:nvSpPr>
        <p:spPr>
          <a:xfrm>
            <a:off x="1874365" y="1343678"/>
            <a:ext cx="890814" cy="734843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400" dirty="0" smtClean="0">
                <a:solidFill>
                  <a:schemeClr val="tx1"/>
                </a:solidFill>
              </a:rPr>
              <a:t>!</a:t>
            </a:r>
            <a:endParaRPr kumimoji="1"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221907" y="2283524"/>
            <a:ext cx="800100" cy="8001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 smtClean="0">
                <a:solidFill>
                  <a:srgbClr val="FF0000"/>
                </a:solidFill>
              </a:rPr>
              <a:t>Fever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88765" y="2082372"/>
            <a:ext cx="621651" cy="393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956" y="1513449"/>
            <a:ext cx="2010102" cy="12864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77066" y="1566298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800" dirty="0" smtClean="0">
                <a:solidFill>
                  <a:srgbClr val="FF0000"/>
                </a:solidFill>
              </a:rPr>
              <a:t>1</a:t>
            </a:r>
            <a:endParaRPr kumimoji="1" lang="ko-KR" altLang="en-US" sz="4800" dirty="0">
              <a:solidFill>
                <a:srgbClr val="FF0000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191" y="2950836"/>
            <a:ext cx="2496172" cy="19385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69" y="3262235"/>
            <a:ext cx="847244" cy="877601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4532956" y="5159558"/>
            <a:ext cx="7529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078" y="497489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스킬</a:t>
            </a:r>
            <a:r>
              <a:rPr kumimoji="1" lang="en-US" altLang="ko-KR" dirty="0" smtClean="0"/>
              <a:t>1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83" y="2950836"/>
            <a:ext cx="1922853" cy="202405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768306" y="4974892"/>
            <a:ext cx="128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Fever</a:t>
            </a:r>
            <a:r>
              <a:rPr kumimoji="1" lang="ko-KR" altLang="en-US" dirty="0" smtClean="0"/>
              <a:t> 상태</a:t>
            </a:r>
            <a:endParaRPr kumimoji="1" lang="en-US" altLang="ko-KR" dirty="0" smtClean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6644810" y="5159558"/>
            <a:ext cx="7529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사각형 설명선[R] 28"/>
          <p:cNvSpPr/>
          <p:nvPr/>
        </p:nvSpPr>
        <p:spPr>
          <a:xfrm>
            <a:off x="6644810" y="1343678"/>
            <a:ext cx="890814" cy="734843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400" smtClean="0">
                <a:solidFill>
                  <a:schemeClr val="tx1"/>
                </a:solidFill>
              </a:rPr>
              <a:t>!!</a:t>
            </a:r>
            <a:endParaRPr kumimoji="1"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992352" y="2283524"/>
            <a:ext cx="800100" cy="8001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 smtClean="0">
                <a:solidFill>
                  <a:srgbClr val="FF0000"/>
                </a:solidFill>
              </a:rPr>
              <a:t>Fever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359210" y="2082372"/>
            <a:ext cx="621651" cy="393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147511" y="1566298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800" dirty="0" smtClean="0">
                <a:solidFill>
                  <a:srgbClr val="FF0000"/>
                </a:solidFill>
              </a:rPr>
              <a:t>2</a:t>
            </a:r>
            <a:endParaRPr kumimoji="1" lang="ko-KR" altLang="en-US" sz="4800" dirty="0">
              <a:solidFill>
                <a:srgbClr val="FF0000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194" y="2950836"/>
            <a:ext cx="2496172" cy="193851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48279">
            <a:off x="8963399" y="2886464"/>
            <a:ext cx="847244" cy="877601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9230959" y="5159558"/>
            <a:ext cx="7529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336081" y="497489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스킬</a:t>
            </a:r>
            <a:r>
              <a:rPr kumimoji="1" lang="en-US" altLang="ko-KR" dirty="0" smtClean="0"/>
              <a:t>1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1337">
            <a:off x="8807337" y="3496321"/>
            <a:ext cx="847244" cy="87760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12470">
            <a:off x="9162027" y="3388802"/>
            <a:ext cx="847244" cy="87760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5122" y="389336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 smtClean="0"/>
              <a:t>발열 시스템</a:t>
            </a:r>
            <a:endParaRPr kumimoji="1" lang="en-US" altLang="ko-KR" sz="3600" b="1" dirty="0" smtClean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077" y="1513449"/>
            <a:ext cx="2010102" cy="128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05" y="2633061"/>
            <a:ext cx="1387869" cy="14609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51539" y="4093975"/>
            <a:ext cx="916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Fever</a:t>
            </a:r>
            <a:r>
              <a:rPr kumimoji="1" lang="ko-KR" altLang="en-US" sz="1200" dirty="0" smtClean="0"/>
              <a:t> 상태</a:t>
            </a:r>
            <a:endParaRPr kumimoji="1" lang="en-US" altLang="ko-KR" sz="1200" dirty="0" smtClean="0"/>
          </a:p>
        </p:txBody>
      </p:sp>
      <p:sp>
        <p:nvSpPr>
          <p:cNvPr id="11" name="모서리가 둥근 사각형 설명선[R] 10"/>
          <p:cNvSpPr/>
          <p:nvPr/>
        </p:nvSpPr>
        <p:spPr>
          <a:xfrm>
            <a:off x="2040627" y="1473053"/>
            <a:ext cx="642968" cy="530392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smtClean="0">
                <a:solidFill>
                  <a:schemeClr val="tx1"/>
                </a:solidFill>
              </a:rPr>
              <a:t>!!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013250" y="2151411"/>
            <a:ext cx="577493" cy="577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rgbClr val="FF0000"/>
                </a:solidFill>
              </a:rPr>
              <a:t>Fever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78039" y="2006224"/>
            <a:ext cx="448693" cy="28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3094755" y="1633735"/>
            <a:ext cx="43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rgbClr val="FF0000"/>
                </a:solidFill>
              </a:rPr>
              <a:t>2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87" y="2633061"/>
            <a:ext cx="1801676" cy="13991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48279">
            <a:off x="3714128" y="2586599"/>
            <a:ext cx="611520" cy="633431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3907247" y="4227263"/>
            <a:ext cx="543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04897" y="4093975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스킬</a:t>
            </a:r>
            <a:r>
              <a:rPr kumimoji="1" lang="en-US" altLang="ko-KR" sz="1200" dirty="0" smtClean="0"/>
              <a:t>1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1337">
            <a:off x="3601487" y="3026779"/>
            <a:ext cx="611520" cy="63343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12470">
            <a:off x="3857493" y="2949174"/>
            <a:ext cx="611520" cy="63343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5122" y="389336"/>
            <a:ext cx="7295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 smtClean="0"/>
              <a:t>발열 시스템은 다양한 형태로 존재</a:t>
            </a:r>
            <a:endParaRPr kumimoji="1" lang="en-US" altLang="ko-KR" sz="36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1841636" y="4504136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스킬의 강화</a:t>
            </a:r>
            <a:endParaRPr kumimoji="1" lang="en-US" altLang="ko-KR" sz="3600" b="1" dirty="0" smtClean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64" y="2661277"/>
            <a:ext cx="1765344" cy="137095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2" y="2728904"/>
            <a:ext cx="599188" cy="62065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723" y="2633061"/>
            <a:ext cx="1387869" cy="146091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698157" y="4093975"/>
            <a:ext cx="916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Fever</a:t>
            </a:r>
            <a:r>
              <a:rPr kumimoji="1" lang="ko-KR" altLang="en-US" sz="1200" dirty="0" smtClean="0"/>
              <a:t> 상태</a:t>
            </a:r>
            <a:endParaRPr kumimoji="1" lang="en-US" altLang="ko-KR" sz="1200" dirty="0" smtClean="0"/>
          </a:p>
        </p:txBody>
      </p:sp>
      <p:sp>
        <p:nvSpPr>
          <p:cNvPr id="28" name="모서리가 둥근 사각형 설명선[R] 27"/>
          <p:cNvSpPr/>
          <p:nvPr/>
        </p:nvSpPr>
        <p:spPr>
          <a:xfrm>
            <a:off x="7887245" y="1473053"/>
            <a:ext cx="642968" cy="530392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smtClean="0">
                <a:solidFill>
                  <a:schemeClr val="tx1"/>
                </a:solidFill>
              </a:rPr>
              <a:t>!!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859868" y="2151411"/>
            <a:ext cx="577493" cy="577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rgbClr val="FF0000"/>
                </a:solidFill>
              </a:rPr>
              <a:t>Fever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124657" y="2006224"/>
            <a:ext cx="448693" cy="28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8941373" y="1633735"/>
            <a:ext cx="43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rgbClr val="FF0000"/>
                </a:solidFill>
              </a:rPr>
              <a:t>2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305" y="2633061"/>
            <a:ext cx="1801676" cy="1399175"/>
          </a:xfrm>
          <a:prstGeom prst="rect">
            <a:avLst/>
          </a:prstGeom>
        </p:spPr>
      </p:pic>
      <p:cxnSp>
        <p:nvCxnSpPr>
          <p:cNvPr id="34" name="직선 화살표 연결선 33"/>
          <p:cNvCxnSpPr/>
          <p:nvPr/>
        </p:nvCxnSpPr>
        <p:spPr>
          <a:xfrm>
            <a:off x="9753865" y="4227263"/>
            <a:ext cx="543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551515" y="4093975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스킬</a:t>
            </a:r>
            <a:r>
              <a:rPr kumimoji="1" lang="en-US" altLang="ko-KR" sz="1200" dirty="0" smtClean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88254" y="4504136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스킬의</a:t>
            </a:r>
            <a:r>
              <a:rPr kumimoji="1" lang="en-US" altLang="ko-KR" sz="3600" b="1" dirty="0" smtClean="0"/>
              <a:t> </a:t>
            </a:r>
            <a:r>
              <a:rPr kumimoji="1" lang="ko-KR" altLang="en-US" sz="3600" b="1" dirty="0" smtClean="0"/>
              <a:t>변이</a:t>
            </a:r>
            <a:endParaRPr kumimoji="1" lang="en-US" altLang="ko-KR" sz="3600" b="1" dirty="0" smtClean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82" y="2661277"/>
            <a:ext cx="1765344" cy="137095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0" y="2728904"/>
            <a:ext cx="599188" cy="62065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45" y="2566964"/>
            <a:ext cx="1152525" cy="120015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24" y="1660494"/>
            <a:ext cx="1303580" cy="83429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23" y="1660494"/>
            <a:ext cx="1303580" cy="8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8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88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설명선 2[L] 22"/>
          <p:cNvSpPr/>
          <p:nvPr/>
        </p:nvSpPr>
        <p:spPr>
          <a:xfrm>
            <a:off x="9437473" y="1085512"/>
            <a:ext cx="3867462" cy="1113099"/>
          </a:xfrm>
          <a:prstGeom prst="borderCallout2">
            <a:avLst>
              <a:gd name="adj1" fmla="val 41395"/>
              <a:gd name="adj2" fmla="val -11778"/>
              <a:gd name="adj3" fmla="val 64563"/>
              <a:gd name="adj4" fmla="val -22272"/>
              <a:gd name="adj5" fmla="val 113753"/>
              <a:gd name="adj6" fmla="val -1830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npcInfo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smtClean="0">
                <a:solidFill>
                  <a:schemeClr val="tx1"/>
                </a:solidFill>
              </a:rPr>
              <a:t>portrait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이미지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상반신만 보이도록 작업 </a:t>
            </a:r>
            <a:r>
              <a:rPr kumimoji="1" lang="en-US" altLang="ko-KR" dirty="0" smtClean="0">
                <a:solidFill>
                  <a:schemeClr val="tx1"/>
                </a:solidFill>
              </a:rPr>
              <a:t>+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채팅창이 </a:t>
            </a:r>
            <a:r>
              <a:rPr kumimoji="1" lang="en-US" altLang="ko-KR" dirty="0" smtClean="0">
                <a:solidFill>
                  <a:schemeClr val="tx1"/>
                </a:solidFill>
              </a:rPr>
              <a:t>portrait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을 가림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9036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2[L] 10"/>
          <p:cNvSpPr/>
          <p:nvPr/>
        </p:nvSpPr>
        <p:spPr>
          <a:xfrm>
            <a:off x="-2623278" y="-644577"/>
            <a:ext cx="3867462" cy="1113099"/>
          </a:xfrm>
          <a:prstGeom prst="borderCallout2">
            <a:avLst>
              <a:gd name="adj1" fmla="val 20097"/>
              <a:gd name="adj2" fmla="val 115634"/>
              <a:gd name="adj3" fmla="val 17403"/>
              <a:gd name="adj4" fmla="val 136226"/>
              <a:gd name="adj5" fmla="val 148742"/>
              <a:gd name="adj6" fmla="val 1410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좌측 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 smtClean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해당 이미지의 범위를 벗어나면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줄내림 처리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설명선 2[L] 12"/>
          <p:cNvSpPr/>
          <p:nvPr/>
        </p:nvSpPr>
        <p:spPr>
          <a:xfrm>
            <a:off x="-2623278" y="3180691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63191"/>
              <a:gd name="adj4" fmla="val 114133"/>
              <a:gd name="adj5" fmla="val 27539"/>
              <a:gd name="adj6" fmla="val 13060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중앙정렬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으로 사용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4" name="설명선 2[L] 13"/>
          <p:cNvSpPr/>
          <p:nvPr/>
        </p:nvSpPr>
        <p:spPr>
          <a:xfrm>
            <a:off x="-2623278" y="1907419"/>
            <a:ext cx="3867462" cy="1113099"/>
          </a:xfrm>
          <a:prstGeom prst="borderCallout2">
            <a:avLst>
              <a:gd name="adj1" fmla="val 24137"/>
              <a:gd name="adj2" fmla="val 102069"/>
              <a:gd name="adj3" fmla="val 64538"/>
              <a:gd name="adj4" fmla="val 109869"/>
              <a:gd name="adj5" fmla="val 77367"/>
              <a:gd name="adj6" fmla="val 14145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내부의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들은 키보드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위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  <a:r>
              <a:rPr kumimoji="1" lang="ko-KR" altLang="en-US" dirty="0" smtClean="0">
                <a:solidFill>
                  <a:schemeClr val="tx1"/>
                </a:solidFill>
              </a:rPr>
              <a:t> 아래로 이동 조작이 가능하고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엔터키를 통해 실행 가능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6" name="설명선 2[L] 15"/>
          <p:cNvSpPr/>
          <p:nvPr/>
        </p:nvSpPr>
        <p:spPr>
          <a:xfrm>
            <a:off x="-1663908" y="628695"/>
            <a:ext cx="2908092" cy="1113099"/>
          </a:xfrm>
          <a:prstGeom prst="borderCallout2">
            <a:avLst>
              <a:gd name="adj1" fmla="val 24137"/>
              <a:gd name="adj2" fmla="val 108162"/>
              <a:gd name="adj3" fmla="val 30870"/>
              <a:gd name="adj4" fmla="val 117354"/>
              <a:gd name="adj5" fmla="val 72099"/>
              <a:gd name="adj6" fmla="val 1281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현재 선택된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별도 이미지로 표시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설명선 2[L] 20"/>
          <p:cNvSpPr/>
          <p:nvPr/>
        </p:nvSpPr>
        <p:spPr>
          <a:xfrm>
            <a:off x="-2623278" y="4453963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중앙정렬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npcInfo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firstName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,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secondName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623278" y="5727235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좌측 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npcInfo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basicChat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Npcscript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값 사용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4" name="설명선 2[L] 23"/>
          <p:cNvSpPr/>
          <p:nvPr/>
        </p:nvSpPr>
        <p:spPr>
          <a:xfrm>
            <a:off x="5586944" y="-644578"/>
            <a:ext cx="3867462" cy="1113099"/>
          </a:xfrm>
          <a:prstGeom prst="borderCallout2">
            <a:avLst>
              <a:gd name="adj1" fmla="val 126033"/>
              <a:gd name="adj2" fmla="val 3984"/>
              <a:gd name="adj3" fmla="val 283627"/>
              <a:gd name="adj4" fmla="val -20520"/>
              <a:gd name="adj5" fmla="val 309583"/>
              <a:gd name="adj6" fmla="val -5010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 많을 경우 나가기 버튼 부분을 제외한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부분에서만 상하단 스크롤링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72639" y="1471748"/>
            <a:ext cx="20203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9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 smtClean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서글피 우는 꽃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  <p:sp>
        <p:nvSpPr>
          <p:cNvPr id="19" name="설명선 2[L] 18"/>
          <p:cNvSpPr/>
          <p:nvPr/>
        </p:nvSpPr>
        <p:spPr>
          <a:xfrm>
            <a:off x="5038998" y="2276647"/>
            <a:ext cx="3867462" cy="1650377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퀘스트를 최상단으로 표기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. </a:t>
            </a:r>
            <a:r>
              <a:rPr kumimoji="1" lang="ko-KR" altLang="en-US" dirty="0" smtClean="0">
                <a:solidFill>
                  <a:schemeClr val="tx1"/>
                </a:solidFill>
              </a:rPr>
              <a:t>내용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134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 smtClean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서글피 우는 꽃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설명선 2[L] 18"/>
          <p:cNvSpPr/>
          <p:nvPr/>
        </p:nvSpPr>
        <p:spPr>
          <a:xfrm>
            <a:off x="5038998" y="2276648"/>
            <a:ext cx="4262460" cy="1026162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회색 느낌표 이미지로 변경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해당 퀘스트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진입할 수 없음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  <a:r>
              <a:rPr kumimoji="1" lang="ko-KR" altLang="en-US" dirty="0" smtClean="0">
                <a:solidFill>
                  <a:schemeClr val="tx1"/>
                </a:solidFill>
              </a:rPr>
              <a:t> 진입 시도해도 무반응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4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647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9799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40310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2"/>
            <a:ext cx="2125463" cy="24762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18209"/>
            <a:ext cx="2125463" cy="8790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9238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거절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수락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67216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4896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거절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20" name="설명선 2[L] 19"/>
          <p:cNvSpPr/>
          <p:nvPr/>
        </p:nvSpPr>
        <p:spPr>
          <a:xfrm>
            <a:off x="-2797826" y="-394447"/>
            <a:ext cx="3867462" cy="1313475"/>
          </a:xfrm>
          <a:prstGeom prst="borderCallout2">
            <a:avLst>
              <a:gd name="adj1" fmla="val 115641"/>
              <a:gd name="adj2" fmla="val 130271"/>
              <a:gd name="adj3" fmla="val 93720"/>
              <a:gd name="adj4" fmla="val 111598"/>
              <a:gd name="adj5" fmla="val 76161"/>
              <a:gd name="adj6" fmla="val 1048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12pt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. </a:t>
            </a:r>
            <a:r>
              <a:rPr kumimoji="1" lang="ko-KR" altLang="en-US" dirty="0" smtClean="0">
                <a:solidFill>
                  <a:schemeClr val="tx1"/>
                </a:solidFill>
              </a:rPr>
              <a:t>내용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설명선 2[L] 20"/>
          <p:cNvSpPr/>
          <p:nvPr/>
        </p:nvSpPr>
        <p:spPr>
          <a:xfrm>
            <a:off x="4373480" y="-103450"/>
            <a:ext cx="2507233" cy="1144425"/>
          </a:xfrm>
          <a:prstGeom prst="borderCallout2">
            <a:avLst>
              <a:gd name="adj1" fmla="val 176952"/>
              <a:gd name="adj2" fmla="val -72162"/>
              <a:gd name="adj3" fmla="val 139411"/>
              <a:gd name="adj4" fmla="val -22496"/>
              <a:gd name="adj5" fmla="val 105588"/>
              <a:gd name="adj6" fmla="val -3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790496" y="1216543"/>
            <a:ext cx="3867462" cy="1144425"/>
          </a:xfrm>
          <a:prstGeom prst="borderCallout2">
            <a:avLst>
              <a:gd name="adj1" fmla="val 79787"/>
              <a:gd name="adj2" fmla="val 130057"/>
              <a:gd name="adj3" fmla="val 56744"/>
              <a:gd name="adj4" fmla="val 108684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questHistory</a:t>
            </a:r>
            <a:r>
              <a:rPr kumimoji="1" lang="ko-KR" altLang="en-US" dirty="0" smtClean="0">
                <a:solidFill>
                  <a:schemeClr val="tx1"/>
                </a:solidFill>
              </a:rPr>
              <a:t> 내용 불러오기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설명선 2[L] 25"/>
          <p:cNvSpPr/>
          <p:nvPr/>
        </p:nvSpPr>
        <p:spPr>
          <a:xfrm>
            <a:off x="-1633928" y="2719703"/>
            <a:ext cx="2710894" cy="1144425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설명선 2[L] 26"/>
          <p:cNvSpPr/>
          <p:nvPr/>
        </p:nvSpPr>
        <p:spPr>
          <a:xfrm>
            <a:off x="4433213" y="1201216"/>
            <a:ext cx="4736914" cy="1144425"/>
          </a:xfrm>
          <a:prstGeom prst="borderCallout2">
            <a:avLst>
              <a:gd name="adj1" fmla="val 88978"/>
              <a:gd name="adj2" fmla="val -11884"/>
              <a:gd name="adj3" fmla="val 70098"/>
              <a:gd name="adj4" fmla="val -9098"/>
              <a:gd name="adj5" fmla="val 34942"/>
              <a:gd name="adj6" fmla="val 78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 smtClean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 smtClean="0">
                <a:solidFill>
                  <a:schemeClr val="tx1"/>
                </a:solidFill>
              </a:rPr>
              <a:t>중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골드로 설정된 것이 있을 경우 값을 불러옴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설명선 2[L] 27"/>
          <p:cNvSpPr/>
          <p:nvPr/>
        </p:nvSpPr>
        <p:spPr>
          <a:xfrm>
            <a:off x="4433213" y="2502563"/>
            <a:ext cx="4736914" cy="794904"/>
          </a:xfrm>
          <a:prstGeom prst="borderCallout2">
            <a:avLst>
              <a:gd name="adj1" fmla="val 61987"/>
              <a:gd name="adj2" fmla="val -33087"/>
              <a:gd name="adj3" fmla="val 54518"/>
              <a:gd name="adj4" fmla="val -21123"/>
              <a:gd name="adj5" fmla="val 29610"/>
              <a:gd name="adj6" fmla="val -333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 smtClean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 smtClean="0">
                <a:solidFill>
                  <a:schemeClr val="tx1"/>
                </a:solidFill>
              </a:rPr>
              <a:t>중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골드를 제외한 아이템들을 띄워줌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9" name="설명선 2[L] 28"/>
          <p:cNvSpPr/>
          <p:nvPr/>
        </p:nvSpPr>
        <p:spPr>
          <a:xfrm>
            <a:off x="-1633928" y="5713575"/>
            <a:ext cx="2710894" cy="1144425"/>
          </a:xfrm>
          <a:prstGeom prst="borderCallout2">
            <a:avLst>
              <a:gd name="adj1" fmla="val -64838"/>
              <a:gd name="adj2" fmla="val 160870"/>
              <a:gd name="adj3" fmla="val -50114"/>
              <a:gd name="adj4" fmla="val 121992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npcScript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firstName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secondName</a:t>
            </a:r>
            <a:r>
              <a:rPr kumimoji="1" lang="ko-KR" altLang="en-US" dirty="0" smtClean="0">
                <a:solidFill>
                  <a:schemeClr val="tx1"/>
                </a:solidFill>
              </a:rPr>
              <a:t>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설명선 2[L] 29"/>
          <p:cNvSpPr/>
          <p:nvPr/>
        </p:nvSpPr>
        <p:spPr>
          <a:xfrm>
            <a:off x="7041417" y="3660488"/>
            <a:ext cx="2710894" cy="1521520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questStart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번호로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 호출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설명선 2[L] 30"/>
          <p:cNvSpPr/>
          <p:nvPr/>
        </p:nvSpPr>
        <p:spPr>
          <a:xfrm>
            <a:off x="1237036" y="-2070004"/>
            <a:ext cx="3867462" cy="1568793"/>
          </a:xfrm>
          <a:prstGeom prst="borderCallout2">
            <a:avLst>
              <a:gd name="adj1" fmla="val 229223"/>
              <a:gd name="adj2" fmla="val 48777"/>
              <a:gd name="adj3" fmla="val 150511"/>
              <a:gd name="adj4" fmla="val 63808"/>
              <a:gd name="adj5" fmla="val 110236"/>
              <a:gd name="adj6" fmla="val 570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bold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questDeepHistory</a:t>
            </a:r>
            <a:r>
              <a:rPr kumimoji="1" lang="ko-KR" altLang="en-US" dirty="0" smtClean="0">
                <a:solidFill>
                  <a:schemeClr val="tx1"/>
                </a:solidFill>
              </a:rPr>
              <a:t>를 읽어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questScript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내용 호출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설명선 2[L] 31"/>
          <p:cNvSpPr/>
          <p:nvPr/>
        </p:nvSpPr>
        <p:spPr>
          <a:xfrm>
            <a:off x="-3457383" y="4028485"/>
            <a:ext cx="4534349" cy="1514321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거절 또는 수락를 사용하거나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각각 </a:t>
            </a:r>
            <a:r>
              <a:rPr kumimoji="1" lang="en-US" altLang="ko-KR" dirty="0" smtClean="0">
                <a:solidFill>
                  <a:schemeClr val="tx1"/>
                </a:solidFill>
              </a:rPr>
              <a:t>N, Y</a:t>
            </a:r>
            <a:r>
              <a:rPr kumimoji="1" lang="ko-KR" altLang="en-US" dirty="0" smtClean="0">
                <a:solidFill>
                  <a:schemeClr val="tx1"/>
                </a:solidFill>
              </a:rPr>
              <a:t>를 입력하면 해당 기능 발동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8011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4183" y="573540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8283681" y="1230249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844183" y="2091299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4183" y="360905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8283681" y="2748008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" name="왼쪽 화살표[L] 2"/>
          <p:cNvSpPr/>
          <p:nvPr/>
        </p:nvSpPr>
        <p:spPr>
          <a:xfrm>
            <a:off x="7227418" y="2775067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/>
              <a:t>back</a:t>
            </a:r>
            <a:endParaRPr kumimoji="1" lang="ko-KR" altLang="en-US" sz="1600" dirty="0"/>
          </a:p>
        </p:txBody>
      </p:sp>
      <p:sp>
        <p:nvSpPr>
          <p:cNvPr id="35" name="왼쪽 화살표[L] 34"/>
          <p:cNvSpPr/>
          <p:nvPr/>
        </p:nvSpPr>
        <p:spPr>
          <a:xfrm>
            <a:off x="8275605" y="4319885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/>
              <a:t>back</a:t>
            </a:r>
            <a:endParaRPr kumimoji="1" lang="ko-KR" altLang="en-US" sz="1600" dirty="0"/>
          </a:p>
        </p:txBody>
      </p:sp>
      <p:sp>
        <p:nvSpPr>
          <p:cNvPr id="30" name="설명선 2[L] 29"/>
          <p:cNvSpPr/>
          <p:nvPr/>
        </p:nvSpPr>
        <p:spPr>
          <a:xfrm>
            <a:off x="10639335" y="3429000"/>
            <a:ext cx="3593499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해당 스크립트가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questEnd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설정된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마지막 스크립트일 경우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설명선 2[L] 35"/>
          <p:cNvSpPr/>
          <p:nvPr/>
        </p:nvSpPr>
        <p:spPr>
          <a:xfrm>
            <a:off x="10639335" y="366423"/>
            <a:ext cx="4010943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해당 스크립트가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questStart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설정된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첫 스크립트일 경우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설명선 2[L] 36"/>
          <p:cNvSpPr/>
          <p:nvPr/>
        </p:nvSpPr>
        <p:spPr>
          <a:xfrm>
            <a:off x="10038523" y="1911241"/>
            <a:ext cx="5029200" cy="1204322"/>
          </a:xfrm>
          <a:prstGeom prst="borderCallout2">
            <a:avLst>
              <a:gd name="adj1" fmla="val 80362"/>
              <a:gd name="adj2" fmla="val -17792"/>
              <a:gd name="adj3" fmla="val 48107"/>
              <a:gd name="adj4" fmla="val -11851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해당 스크립트가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questStart</a:t>
            </a:r>
            <a:r>
              <a:rPr kumimoji="1" lang="ko-KR" altLang="en-US" dirty="0" smtClean="0">
                <a:solidFill>
                  <a:schemeClr val="tx1"/>
                </a:solidFill>
              </a:rPr>
              <a:t>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questEnd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설정된 스크립트가 아닐 경우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0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865385" y="6157745"/>
            <a:ext cx="3194369" cy="1518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844567" y="964613"/>
            <a:ext cx="3194369" cy="4441336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428392" y="-793573"/>
            <a:ext cx="3194369" cy="11812093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ㄴ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룬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발열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지능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체력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78524" y="2517066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치명타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0664" y="3227611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치명타 회피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6154" y="976357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회복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83058" y="146595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83058" y="496818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관통률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006154" y="7774702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방어도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180877" y="349679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강타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34958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효과 저항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197638" y="4476530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공격속도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204349" y="152012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특화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006154" y="8768339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레벨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/>
          <p:cNvCxnSpPr>
            <a:stCxn id="15" idx="3"/>
            <a:endCxn id="30" idx="1"/>
          </p:cNvCxnSpPr>
          <p:nvPr/>
        </p:nvCxnSpPr>
        <p:spPr>
          <a:xfrm>
            <a:off x="2241875" y="517115"/>
            <a:ext cx="2541183" cy="129174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/>
          <p:cNvCxnSpPr>
            <a:stCxn id="16" idx="3"/>
            <a:endCxn id="30" idx="1"/>
          </p:cNvCxnSpPr>
          <p:nvPr/>
        </p:nvCxnSpPr>
        <p:spPr>
          <a:xfrm flipV="1">
            <a:off x="2241875" y="1808859"/>
            <a:ext cx="2541183" cy="149600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/>
          <p:cNvCxnSpPr>
            <a:stCxn id="18" idx="3"/>
            <a:endCxn id="40" idx="1"/>
          </p:cNvCxnSpPr>
          <p:nvPr/>
        </p:nvCxnSpPr>
        <p:spPr>
          <a:xfrm>
            <a:off x="2241875" y="8880366"/>
            <a:ext cx="2764279" cy="23087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18" idx="3"/>
            <a:endCxn id="24" idx="1"/>
          </p:cNvCxnSpPr>
          <p:nvPr/>
        </p:nvCxnSpPr>
        <p:spPr>
          <a:xfrm>
            <a:off x="2241875" y="8880366"/>
            <a:ext cx="2764279" cy="122610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/>
          <p:cNvCxnSpPr>
            <a:stCxn id="18" idx="3"/>
            <a:endCxn id="39" idx="1"/>
          </p:cNvCxnSpPr>
          <p:nvPr/>
        </p:nvCxnSpPr>
        <p:spPr>
          <a:xfrm flipV="1">
            <a:off x="2241875" y="8117602"/>
            <a:ext cx="2764279" cy="76276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/>
          <p:cNvCxnSpPr>
            <a:stCxn id="15" idx="0"/>
            <a:endCxn id="43" idx="1"/>
          </p:cNvCxnSpPr>
          <p:nvPr/>
        </p:nvCxnSpPr>
        <p:spPr>
          <a:xfrm rot="16200000" flipH="1">
            <a:off x="3259163" y="-1488501"/>
            <a:ext cx="113079" cy="3438510"/>
          </a:xfrm>
          <a:prstGeom prst="bentConnector4">
            <a:avLst>
              <a:gd name="adj1" fmla="val -202160"/>
              <a:gd name="adj2" fmla="val 5938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6" idx="2"/>
            <a:endCxn id="20" idx="1"/>
          </p:cNvCxnSpPr>
          <p:nvPr/>
        </p:nvCxnSpPr>
        <p:spPr>
          <a:xfrm rot="5400000" flipH="1" flipV="1">
            <a:off x="3179929" y="1987030"/>
            <a:ext cx="77254" cy="3244216"/>
          </a:xfrm>
          <a:prstGeom prst="bentConnector4">
            <a:avLst>
              <a:gd name="adj1" fmla="val -295907"/>
              <a:gd name="adj2" fmla="val 5994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>
          <a:xfrm>
            <a:off x="9204349" y="651391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3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29" name="직선 화살표 연결선 128"/>
          <p:cNvCxnSpPr>
            <a:stCxn id="128" idx="0"/>
            <a:endCxn id="15" idx="2"/>
          </p:cNvCxnSpPr>
          <p:nvPr/>
        </p:nvCxnSpPr>
        <p:spPr>
          <a:xfrm flipV="1">
            <a:off x="1596447" y="860015"/>
            <a:ext cx="1" cy="421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8" idx="2"/>
            <a:endCxn id="16" idx="0"/>
          </p:cNvCxnSpPr>
          <p:nvPr/>
        </p:nvCxnSpPr>
        <p:spPr>
          <a:xfrm>
            <a:off x="1596447" y="2337020"/>
            <a:ext cx="1" cy="6249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8" idx="3"/>
            <a:endCxn id="30" idx="1"/>
          </p:cNvCxnSpPr>
          <p:nvPr/>
        </p:nvCxnSpPr>
        <p:spPr>
          <a:xfrm flipV="1">
            <a:off x="2782445" y="1808859"/>
            <a:ext cx="2000613" cy="6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다이아몬드 143"/>
          <p:cNvSpPr/>
          <p:nvPr/>
        </p:nvSpPr>
        <p:spPr>
          <a:xfrm>
            <a:off x="9265552" y="-84406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5" name="꺾인 연결선[E] 144"/>
          <p:cNvCxnSpPr>
            <a:stCxn id="48" idx="2"/>
            <a:endCxn id="144" idx="0"/>
          </p:cNvCxnSpPr>
          <p:nvPr/>
        </p:nvCxnSpPr>
        <p:spPr>
          <a:xfrm rot="16200000" flipH="1">
            <a:off x="8968434" y="-2327178"/>
            <a:ext cx="1895639" cy="107059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4" idx="2"/>
            <a:endCxn id="127" idx="0"/>
          </p:cNvCxnSpPr>
          <p:nvPr/>
        </p:nvCxnSpPr>
        <p:spPr>
          <a:xfrm>
            <a:off x="10451550" y="211018"/>
            <a:ext cx="426" cy="440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/>
          <p:cNvCxnSpPr>
            <a:stCxn id="17" idx="3"/>
            <a:endCxn id="34" idx="1"/>
          </p:cNvCxnSpPr>
          <p:nvPr/>
        </p:nvCxnSpPr>
        <p:spPr>
          <a:xfrm flipV="1">
            <a:off x="2241875" y="5311089"/>
            <a:ext cx="2541183" cy="78152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73" name="직선 화살표 연결선 172"/>
          <p:cNvCxnSpPr>
            <a:stCxn id="170" idx="0"/>
            <a:endCxn id="17" idx="2"/>
          </p:cNvCxnSpPr>
          <p:nvPr/>
        </p:nvCxnSpPr>
        <p:spPr>
          <a:xfrm flipH="1" flipV="1">
            <a:off x="1596448" y="6435515"/>
            <a:ext cx="4289" cy="627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170" idx="2"/>
            <a:endCxn id="18" idx="0"/>
          </p:cNvCxnSpPr>
          <p:nvPr/>
        </p:nvCxnSpPr>
        <p:spPr>
          <a:xfrm flipH="1">
            <a:off x="1596448" y="8117602"/>
            <a:ext cx="4289" cy="419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다이아몬드 180"/>
          <p:cNvSpPr/>
          <p:nvPr/>
        </p:nvSpPr>
        <p:spPr>
          <a:xfrm>
            <a:off x="9255753" y="8028739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82" name="꺾인 연결선[E] 181"/>
          <p:cNvCxnSpPr>
            <a:stCxn id="181" idx="1"/>
            <a:endCxn id="39" idx="3"/>
          </p:cNvCxnSpPr>
          <p:nvPr/>
        </p:nvCxnSpPr>
        <p:spPr>
          <a:xfrm rot="10800000">
            <a:off x="7112821" y="8117603"/>
            <a:ext cx="2142932" cy="4386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4783058" y="6312985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마력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98" name="꺾인 연결선[E] 197"/>
          <p:cNvCxnSpPr>
            <a:stCxn id="17" idx="3"/>
            <a:endCxn id="197" idx="1"/>
          </p:cNvCxnSpPr>
          <p:nvPr/>
        </p:nvCxnSpPr>
        <p:spPr>
          <a:xfrm>
            <a:off x="2241875" y="6092615"/>
            <a:ext cx="2541183" cy="56327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/>
          <p:cNvCxnSpPr>
            <a:stCxn id="170" idx="3"/>
            <a:endCxn id="197" idx="2"/>
          </p:cNvCxnSpPr>
          <p:nvPr/>
        </p:nvCxnSpPr>
        <p:spPr>
          <a:xfrm flipV="1">
            <a:off x="2786735" y="6998785"/>
            <a:ext cx="3272753" cy="59127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전투 속성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225167" y="6713260"/>
            <a:ext cx="2495253" cy="6858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이동속도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225167" y="5844523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공통속성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2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포기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3" name="설명선 2[L] 32"/>
          <p:cNvSpPr/>
          <p:nvPr/>
        </p:nvSpPr>
        <p:spPr>
          <a:xfrm>
            <a:off x="-1769346" y="2637693"/>
            <a:ext cx="2710894" cy="1144425"/>
          </a:xfrm>
          <a:prstGeom prst="borderCallout2">
            <a:avLst>
              <a:gd name="adj1" fmla="val 89702"/>
              <a:gd name="adj2" fmla="val 141206"/>
              <a:gd name="adj3" fmla="val 68211"/>
              <a:gd name="adj4" fmla="val 122938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어두운 계열로 이미지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변경 후 선택 불가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268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120005" y="3478696"/>
            <a:ext cx="1961342" cy="313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tx1"/>
                </a:solidFill>
              </a:rPr>
              <a:t>완료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(Y)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Questsuc</a:t>
            </a:r>
            <a:r>
              <a:rPr lang="ko-KR" altLang="en-US" dirty="0" smtClean="0">
                <a:solidFill>
                  <a:schemeClr val="tx1"/>
                </a:solidFill>
              </a:rPr>
              <a:t>값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97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3048" y="1051716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rgbClr val="FF0000"/>
                </a:solidFill>
              </a:rPr>
              <a:t>너무 많은 퀘스트를 보유하고 있습니다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설명선 2[L] 6"/>
          <p:cNvSpPr/>
          <p:nvPr/>
        </p:nvSpPr>
        <p:spPr>
          <a:xfrm>
            <a:off x="8685830" y="2856787"/>
            <a:ext cx="2710894" cy="1144425"/>
          </a:xfrm>
          <a:prstGeom prst="borderCallout2">
            <a:avLst>
              <a:gd name="adj1" fmla="val -108147"/>
              <a:gd name="adj2" fmla="val -72957"/>
              <a:gd name="adj3" fmla="val -63688"/>
              <a:gd name="adj4" fmla="val -31794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15pt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</a:t>
            </a:r>
            <a:r>
              <a:rPr kumimoji="1" lang="en-US" altLang="ko-KR" dirty="0" smtClean="0">
                <a:solidFill>
                  <a:schemeClr val="tx1"/>
                </a:solidFill>
              </a:rPr>
              <a:t>255</a:t>
            </a:r>
            <a:r>
              <a:rPr kumimoji="1" lang="mr-IN" altLang="ko-KR" dirty="0" smtClean="0">
                <a:solidFill>
                  <a:schemeClr val="tx1"/>
                </a:solidFill>
              </a:rPr>
              <a:t>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내용 호출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447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6420" y="105171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smtClean="0">
                <a:solidFill>
                  <a:srgbClr val="FF0000"/>
                </a:solidFill>
              </a:rPr>
              <a:t>움직이지 않는 상태에서만 상호작용이 가능합니다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85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709" y="10517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rgbClr val="FF0000"/>
                </a:solidFill>
              </a:rPr>
              <a:t>기력이 부족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2035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처리 9"/>
          <p:cNvSpPr/>
          <p:nvPr/>
        </p:nvSpPr>
        <p:spPr>
          <a:xfrm>
            <a:off x="6152826" y="82978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Layer 1: </a:t>
            </a:r>
            <a:r>
              <a:rPr kumimoji="1" lang="ko-KR" altLang="en-US" dirty="0" smtClean="0">
                <a:solidFill>
                  <a:schemeClr val="tx1"/>
                </a:solidFill>
              </a:rPr>
              <a:t>뒷배경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천체의 표현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처리 3"/>
          <p:cNvSpPr/>
          <p:nvPr/>
        </p:nvSpPr>
        <p:spPr>
          <a:xfrm>
            <a:off x="5300419" y="128636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</a:t>
            </a:r>
            <a:r>
              <a:rPr kumimoji="1" lang="en-US" altLang="ko-KR" dirty="0" smtClean="0">
                <a:solidFill>
                  <a:schemeClr val="tx1"/>
                </a:solidFill>
              </a:rPr>
              <a:t>2 : </a:t>
            </a:r>
            <a:r>
              <a:rPr kumimoji="1" lang="ko-KR" altLang="en-US" dirty="0" smtClean="0">
                <a:solidFill>
                  <a:schemeClr val="tx1"/>
                </a:solidFill>
              </a:rPr>
              <a:t>지형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처리 5"/>
          <p:cNvSpPr/>
          <p:nvPr/>
        </p:nvSpPr>
        <p:spPr>
          <a:xfrm>
            <a:off x="4262033" y="175131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Layer </a:t>
            </a:r>
            <a:r>
              <a:rPr kumimoji="1" lang="en-US" altLang="ko-KR" sz="1600" dirty="0" smtClean="0">
                <a:solidFill>
                  <a:schemeClr val="tx1"/>
                </a:solidFill>
              </a:rPr>
              <a:t>3 :  </a:t>
            </a:r>
            <a:r>
              <a:rPr kumimoji="1" lang="ko-KR" altLang="en-US" sz="1600" dirty="0" smtClean="0">
                <a:solidFill>
                  <a:schemeClr val="tx1"/>
                </a:solidFill>
              </a:rPr>
              <a:t>플레이어</a:t>
            </a:r>
            <a:r>
              <a:rPr kumimoji="1" lang="en-US" altLang="ko-KR" sz="1600" dirty="0" smtClean="0">
                <a:solidFill>
                  <a:schemeClr val="tx1"/>
                </a:solidFill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</a:rPr>
              <a:t> 몬스터 등의 오브젝트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처리 6"/>
          <p:cNvSpPr/>
          <p:nvPr/>
        </p:nvSpPr>
        <p:spPr>
          <a:xfrm>
            <a:off x="3161653" y="221625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</a:t>
            </a:r>
            <a:r>
              <a:rPr kumimoji="1" lang="en-US" altLang="ko-KR" dirty="0" smtClean="0">
                <a:solidFill>
                  <a:schemeClr val="tx1"/>
                </a:solidFill>
              </a:rPr>
              <a:t>4 : HP</a:t>
            </a:r>
            <a:r>
              <a:rPr kumimoji="1" lang="ko-KR" altLang="en-US" dirty="0" smtClean="0">
                <a:solidFill>
                  <a:schemeClr val="tx1"/>
                </a:solidFill>
              </a:rPr>
              <a:t>바</a:t>
            </a:r>
            <a:r>
              <a:rPr kumimoji="1" lang="en-US" altLang="ko-KR" dirty="0" smtClean="0">
                <a:solidFill>
                  <a:schemeClr val="tx1"/>
                </a:solidFill>
              </a:rPr>
              <a:t>, </a:t>
            </a:r>
            <a:r>
              <a:rPr kumimoji="1" lang="ko-KR" altLang="en-US" dirty="0" smtClean="0">
                <a:solidFill>
                  <a:schemeClr val="tx1"/>
                </a:solidFill>
              </a:rPr>
              <a:t>이름 등의 인게임 </a:t>
            </a:r>
            <a:r>
              <a:rPr kumimoji="1" lang="en-US" altLang="ko-KR" dirty="0" smtClean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처리 7"/>
          <p:cNvSpPr/>
          <p:nvPr/>
        </p:nvSpPr>
        <p:spPr>
          <a:xfrm>
            <a:off x="2231755" y="267283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</a:t>
            </a:r>
            <a:r>
              <a:rPr kumimoji="1" lang="en-US" altLang="ko-KR" dirty="0" smtClean="0">
                <a:solidFill>
                  <a:schemeClr val="tx1"/>
                </a:solidFill>
              </a:rPr>
              <a:t>5 : </a:t>
            </a:r>
            <a:r>
              <a:rPr kumimoji="1" lang="ko-KR" altLang="en-US" dirty="0" smtClean="0">
                <a:solidFill>
                  <a:schemeClr val="tx1"/>
                </a:solidFill>
              </a:rPr>
              <a:t>플레이어 </a:t>
            </a:r>
            <a:r>
              <a:rPr kumimoji="1" lang="en-US" altLang="ko-KR" dirty="0" smtClean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31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673100"/>
            <a:ext cx="9258300" cy="54991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오른쪽 화살표[R] 5"/>
          <p:cNvSpPr/>
          <p:nvPr/>
        </p:nvSpPr>
        <p:spPr>
          <a:xfrm rot="16406460">
            <a:off x="7733657" y="2291607"/>
            <a:ext cx="1410346" cy="805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95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4136697" y="1296525"/>
            <a:ext cx="4745180" cy="4745180"/>
          </a:xfrm>
          <a:prstGeom prst="ellipse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20066" y="479685"/>
            <a:ext cx="7258452" cy="324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00830" y="2567016"/>
            <a:ext cx="173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/>
              <a:t>layer1</a:t>
            </a:r>
          </a:p>
          <a:p>
            <a:pPr algn="ctr"/>
            <a:r>
              <a:rPr kumimoji="1" lang="ko-KR" altLang="en-US" dirty="0" smtClean="0"/>
              <a:t>땅의 표현</a:t>
            </a:r>
            <a:endParaRPr kumimoji="1" lang="ko-KR" altLang="en-US" dirty="0"/>
          </a:p>
        </p:txBody>
      </p:sp>
      <p:sp>
        <p:nvSpPr>
          <p:cNvPr id="13" name="오른쪽 화살표[R] 12"/>
          <p:cNvSpPr/>
          <p:nvPr/>
        </p:nvSpPr>
        <p:spPr>
          <a:xfrm rot="7142340">
            <a:off x="8929741" y="3288514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0066" y="280519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플레이어의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최대 시야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 rot="1382658">
            <a:off x="3999031" y="3320618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48013" y="1607841"/>
            <a:ext cx="4122549" cy="4122549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48013" y="3153690"/>
            <a:ext cx="4122549" cy="1030852"/>
          </a:xfrm>
          <a:prstGeom prst="ellipse">
            <a:avLst/>
          </a:prstGeom>
          <a:solidFill>
            <a:schemeClr val="accent4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756" y="2580608"/>
            <a:ext cx="1050010" cy="11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98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firstName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secondName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1893" y="179954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&lt;job&gt;</a:t>
            </a:r>
            <a:endParaRPr kumimoji="1" lang="ko-KR" altLang="en-US" dirty="0"/>
          </a:p>
        </p:txBody>
      </p:sp>
      <p:sp>
        <p:nvSpPr>
          <p:cNvPr id="3" name="오른쪽 화살표[R] 2"/>
          <p:cNvSpPr/>
          <p:nvPr/>
        </p:nvSpPr>
        <p:spPr>
          <a:xfrm rot="8981653">
            <a:off x="7130347" y="1603564"/>
            <a:ext cx="809469" cy="390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24969" y="124134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npcInfo</a:t>
            </a:r>
            <a:r>
              <a:rPr kumimoji="1" lang="ko-KR" altLang="en-US" dirty="0" smtClean="0"/>
              <a:t>의 테이터 사용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24767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691921" y="2769434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7195579" y="3383082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77079" y="332104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1.5</a:t>
            </a:r>
            <a:r>
              <a:rPr kumimoji="1" lang="en-US" altLang="ko-KR" dirty="0"/>
              <a:t>m</a:t>
            </a:r>
            <a:endParaRPr kumimoji="1"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17787" y="1724598"/>
            <a:ext cx="1330915" cy="4309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SPACE!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 smtClean="0"/>
              <a:t>firstName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secondName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997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80097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5911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룬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발열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지능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체력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레벨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전투 속성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283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59348" y="963140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치명타 회피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2135041" y="195145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회복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83058" y="-3581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83058" y="957820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관통률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53642" y="-3581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방어도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2135042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효과 저항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2135041" y="98779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83058" y="195145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마력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공격능력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7047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방어능력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22861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생존능력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7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97870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581" y="2184816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448236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86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1.5</a:t>
            </a:r>
            <a:r>
              <a:rPr kumimoji="1" lang="en-US" altLang="ko-KR" dirty="0"/>
              <a:t>m</a:t>
            </a:r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80667" y="3175931"/>
            <a:ext cx="643095" cy="1449543"/>
            <a:chOff x="5922335" y="1541721"/>
            <a:chExt cx="643095" cy="1449543"/>
          </a:xfrm>
        </p:grpSpPr>
        <p:sp>
          <p:nvSpPr>
            <p:cNvPr id="11" name="지연 1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37586" y="2140602"/>
            <a:ext cx="643095" cy="1449543"/>
            <a:chOff x="5922335" y="1541721"/>
            <a:chExt cx="643095" cy="1449543"/>
          </a:xfrm>
        </p:grpSpPr>
        <p:sp>
          <p:nvSpPr>
            <p:cNvPr id="14" name="지연 1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91700" y="3470833"/>
            <a:ext cx="643095" cy="1449543"/>
            <a:chOff x="5922335" y="1541721"/>
            <a:chExt cx="643095" cy="1449543"/>
          </a:xfrm>
        </p:grpSpPr>
        <p:sp>
          <p:nvSpPr>
            <p:cNvPr id="17" name="지연 1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46039" y="3064507"/>
            <a:ext cx="643095" cy="1449543"/>
            <a:chOff x="5922335" y="1541721"/>
            <a:chExt cx="643095" cy="1449543"/>
          </a:xfrm>
        </p:grpSpPr>
        <p:sp>
          <p:nvSpPr>
            <p:cNvPr id="20" name="지연 19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47229" y="4001424"/>
            <a:ext cx="643095" cy="1449543"/>
            <a:chOff x="5922335" y="1541721"/>
            <a:chExt cx="643095" cy="1449543"/>
          </a:xfrm>
        </p:grpSpPr>
        <p:sp>
          <p:nvSpPr>
            <p:cNvPr id="23" name="지연 2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79943" y="3907474"/>
            <a:ext cx="643095" cy="1449543"/>
            <a:chOff x="5922335" y="1541721"/>
            <a:chExt cx="643095" cy="1449543"/>
          </a:xfrm>
        </p:grpSpPr>
        <p:sp>
          <p:nvSpPr>
            <p:cNvPr id="26" name="지연 2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37742" y="3407271"/>
            <a:ext cx="643095" cy="1449543"/>
            <a:chOff x="5922335" y="1541721"/>
            <a:chExt cx="643095" cy="1449543"/>
          </a:xfrm>
        </p:grpSpPr>
        <p:sp>
          <p:nvSpPr>
            <p:cNvPr id="29" name="지연 2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54632" y="2227239"/>
            <a:ext cx="643095" cy="1449543"/>
            <a:chOff x="5922335" y="1541721"/>
            <a:chExt cx="643095" cy="1449543"/>
          </a:xfrm>
        </p:grpSpPr>
        <p:sp>
          <p:nvSpPr>
            <p:cNvPr id="32" name="지연 31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44363" y="1700705"/>
            <a:ext cx="643095" cy="1449543"/>
            <a:chOff x="5922335" y="1541721"/>
            <a:chExt cx="643095" cy="1449543"/>
          </a:xfrm>
        </p:grpSpPr>
        <p:sp>
          <p:nvSpPr>
            <p:cNvPr id="35" name="지연 34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83662" y="1465858"/>
            <a:ext cx="643095" cy="1449543"/>
            <a:chOff x="5922335" y="1541721"/>
            <a:chExt cx="643095" cy="1449543"/>
          </a:xfrm>
        </p:grpSpPr>
        <p:sp>
          <p:nvSpPr>
            <p:cNvPr id="38" name="지연 37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397762" y="2907347"/>
            <a:ext cx="643095" cy="1449543"/>
            <a:chOff x="5922335" y="1541721"/>
            <a:chExt cx="643095" cy="1449543"/>
          </a:xfrm>
        </p:grpSpPr>
        <p:sp>
          <p:nvSpPr>
            <p:cNvPr id="41" name="지연 4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57825" y="2198689"/>
            <a:ext cx="643095" cy="1449543"/>
            <a:chOff x="5922335" y="1541721"/>
            <a:chExt cx="643095" cy="1449543"/>
          </a:xfrm>
        </p:grpSpPr>
        <p:sp>
          <p:nvSpPr>
            <p:cNvPr id="44" name="지연 4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3476" y="2635825"/>
            <a:ext cx="643095" cy="1449543"/>
            <a:chOff x="5922335" y="1541721"/>
            <a:chExt cx="643095" cy="1449543"/>
          </a:xfrm>
        </p:grpSpPr>
        <p:sp>
          <p:nvSpPr>
            <p:cNvPr id="3" name="지연 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747364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521" y="2184816"/>
            <a:ext cx="1664208" cy="1816608"/>
          </a:xfrm>
          <a:prstGeom prst="rect">
            <a:avLst/>
          </a:prstGeom>
        </p:spPr>
      </p:pic>
      <p:sp>
        <p:nvSpPr>
          <p:cNvPr id="48" name="오른쪽 중괄호[R] 47"/>
          <p:cNvSpPr/>
          <p:nvPr/>
        </p:nvSpPr>
        <p:spPr>
          <a:xfrm rot="16200000">
            <a:off x="997730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95880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1.5</a:t>
            </a:r>
            <a:r>
              <a:rPr kumimoji="1" lang="en-US" altLang="ko-KR" dirty="0"/>
              <a:t>m</a:t>
            </a:r>
            <a:endParaRPr kumimoji="1"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9386640" y="3470833"/>
            <a:ext cx="643095" cy="1449543"/>
            <a:chOff x="5922335" y="1541721"/>
            <a:chExt cx="643095" cy="1449543"/>
          </a:xfrm>
        </p:grpSpPr>
        <p:sp>
          <p:nvSpPr>
            <p:cNvPr id="57" name="지연 5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0242169" y="4001424"/>
            <a:ext cx="643095" cy="1449543"/>
            <a:chOff x="5922335" y="1541721"/>
            <a:chExt cx="643095" cy="1449543"/>
          </a:xfrm>
        </p:grpSpPr>
        <p:sp>
          <p:nvSpPr>
            <p:cNvPr id="63" name="지연 6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474883" y="3907474"/>
            <a:ext cx="643095" cy="1449543"/>
            <a:chOff x="5922335" y="1541721"/>
            <a:chExt cx="643095" cy="1449543"/>
          </a:xfrm>
        </p:grpSpPr>
        <p:sp>
          <p:nvSpPr>
            <p:cNvPr id="66" name="지연 6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432682" y="3407271"/>
            <a:ext cx="643095" cy="1449543"/>
            <a:chOff x="5922335" y="1541721"/>
            <a:chExt cx="643095" cy="1449543"/>
          </a:xfrm>
        </p:grpSpPr>
        <p:sp>
          <p:nvSpPr>
            <p:cNvPr id="69" name="지연 6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892702" y="2907347"/>
            <a:ext cx="643095" cy="1449543"/>
            <a:chOff x="5922335" y="1541721"/>
            <a:chExt cx="643095" cy="1449543"/>
          </a:xfrm>
        </p:grpSpPr>
        <p:sp>
          <p:nvSpPr>
            <p:cNvPr id="81" name="지연 8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958416" y="2635825"/>
            <a:ext cx="643095" cy="1449543"/>
            <a:chOff x="5922335" y="1541721"/>
            <a:chExt cx="643095" cy="1449543"/>
          </a:xfrm>
        </p:grpSpPr>
        <p:sp>
          <p:nvSpPr>
            <p:cNvPr id="87" name="지연 8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89" name="오른쪽 화살표[R] 88"/>
          <p:cNvSpPr/>
          <p:nvPr/>
        </p:nvSpPr>
        <p:spPr>
          <a:xfrm>
            <a:off x="5873858" y="3175931"/>
            <a:ext cx="898901" cy="5316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3003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[D] 3"/>
          <p:cNvSpPr/>
          <p:nvPr/>
        </p:nvSpPr>
        <p:spPr>
          <a:xfrm>
            <a:off x="728420" y="666427"/>
            <a:ext cx="945397" cy="595134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25844" y="666427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1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기본 데미지 공식 삽입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 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물리공격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str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0.8 ~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str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1.2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 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마법공격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int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1.5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5844" y="1968284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2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크리티컬 발생 확률 계산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 - (</a:t>
            </a:r>
            <a:r>
              <a:rPr kumimoji="1" lang="ko-KR" altLang="en-US" dirty="0" smtClean="0">
                <a:solidFill>
                  <a:schemeClr val="tx1"/>
                </a:solidFill>
              </a:rPr>
              <a:t> 플레이어 발생 확률 </a:t>
            </a:r>
            <a:r>
              <a:rPr kumimoji="1" lang="mr-IN" altLang="ko-KR" dirty="0" smtClean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대상 저항률 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발생확률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 smtClean="0">
                <a:solidFill>
                  <a:schemeClr val="tx1"/>
                </a:solidFill>
              </a:rPr>
              <a:t>총 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agi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500 ) ) * 3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저항률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 smtClean="0">
                <a:solidFill>
                  <a:schemeClr val="tx1"/>
                </a:solidFill>
              </a:rPr>
              <a:t>총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def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500 )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5844" y="3285637"/>
            <a:ext cx="5532895" cy="774917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3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방어력에 따른 데미지 감소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( 2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단계까지의 데미지 </a:t>
            </a:r>
            <a:r>
              <a:rPr kumimoji="1" lang="mr-IN" altLang="ko-KR" dirty="0" smtClean="0">
                <a:solidFill>
                  <a:schemeClr val="tx1"/>
                </a:solidFill>
              </a:rPr>
              <a:t>–</a:t>
            </a:r>
            <a:r>
              <a:rPr kumimoji="1" lang="ko-KR" altLang="en-US" dirty="0" smtClean="0">
                <a:solidFill>
                  <a:schemeClr val="tx1"/>
                </a:solidFill>
              </a:rPr>
              <a:t> 대상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def</a:t>
            </a:r>
            <a:r>
              <a:rPr kumimoji="1" lang="en-US" altLang="ko-KR" dirty="0" smtClean="0">
                <a:solidFill>
                  <a:schemeClr val="tx1"/>
                </a:solidFill>
              </a:rPr>
              <a:t>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5844" y="4215534"/>
            <a:ext cx="5532895" cy="1239869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4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레벨 차에 따른 데미지량 보정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대상과 레벨 동등 시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100%</a:t>
            </a:r>
            <a:r>
              <a:rPr kumimoji="1" lang="ko-KR" altLang="en-US" dirty="0" smtClean="0">
                <a:solidFill>
                  <a:schemeClr val="tx1"/>
                </a:solidFill>
              </a:rPr>
              <a:t>로 적용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상대방이 </a:t>
            </a:r>
            <a:r>
              <a:rPr kumimoji="1" lang="en-US" altLang="ko-KR" dirty="0" smtClean="0">
                <a:solidFill>
                  <a:schemeClr val="tx1"/>
                </a:solidFill>
              </a:rPr>
              <a:t>2</a:t>
            </a:r>
            <a:r>
              <a:rPr kumimoji="1" lang="ko-KR" altLang="en-US" dirty="0" smtClean="0">
                <a:solidFill>
                  <a:schemeClr val="tx1"/>
                </a:solidFill>
              </a:rPr>
              <a:t>레벨 단위로 높을 경우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10%</a:t>
            </a:r>
            <a:r>
              <a:rPr kumimoji="1" lang="ko-KR" altLang="en-US" dirty="0" smtClean="0">
                <a:solidFill>
                  <a:schemeClr val="tx1"/>
                </a:solidFill>
              </a:rPr>
              <a:t>식 차감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최대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50%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차감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25844" y="5610383"/>
            <a:ext cx="5532895" cy="526948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mtClean="0">
                <a:solidFill>
                  <a:schemeClr val="tx1"/>
                </a:solidFill>
              </a:rPr>
              <a:t>최종 데미지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92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1975393" y="1678897"/>
            <a:ext cx="4120607" cy="2098623"/>
          </a:xfrm>
          <a:prstGeom prst="rect">
            <a:avLst/>
          </a:prstGeom>
        </p:spPr>
      </p:pic>
      <p:sp>
        <p:nvSpPr>
          <p:cNvPr id="6" name="달 5"/>
          <p:cNvSpPr/>
          <p:nvPr/>
        </p:nvSpPr>
        <p:spPr>
          <a:xfrm>
            <a:off x="2203554" y="1678897"/>
            <a:ext cx="884420" cy="2098623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6772246" y="1678897"/>
            <a:ext cx="4120607" cy="2098623"/>
          </a:xfrm>
          <a:prstGeom prst="rect">
            <a:avLst/>
          </a:prstGeom>
        </p:spPr>
      </p:pic>
      <p:sp>
        <p:nvSpPr>
          <p:cNvPr id="8" name="달 7"/>
          <p:cNvSpPr/>
          <p:nvPr/>
        </p:nvSpPr>
        <p:spPr>
          <a:xfrm>
            <a:off x="5866961" y="884418"/>
            <a:ext cx="3561852" cy="3477720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63067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아래로 구부러진 화살표[C] 11"/>
          <p:cNvSpPr/>
          <p:nvPr/>
        </p:nvSpPr>
        <p:spPr>
          <a:xfrm rot="6300000">
            <a:off x="3685811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46022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3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아래로 구부러진 화살표[C] 13"/>
          <p:cNvSpPr/>
          <p:nvPr/>
        </p:nvSpPr>
        <p:spPr>
          <a:xfrm rot="6300000">
            <a:off x="8568766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[R] 14"/>
          <p:cNvSpPr/>
          <p:nvPr/>
        </p:nvSpPr>
        <p:spPr>
          <a:xfrm>
            <a:off x="4590432" y="1086017"/>
            <a:ext cx="3713601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02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31950" y="7544596"/>
            <a:ext cx="1807913" cy="2415832"/>
            <a:chOff x="1666608" y="4580502"/>
            <a:chExt cx="1807913" cy="2415832"/>
          </a:xfrm>
        </p:grpSpPr>
        <p:sp>
          <p:nvSpPr>
            <p:cNvPr id="5" name="지연 4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지연 5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1892475" y="52850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 smtClean="0">
                  <a:solidFill>
                    <a:srgbClr val="FF0000"/>
                  </a:solidFill>
                </a:rPr>
                <a:t>기술점수</a:t>
              </a:r>
              <a:endParaRPr kumimoji="1" lang="ko-KR" alt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sp>
        <p:nvSpPr>
          <p:cNvPr id="9" name="오른쪽 화살표[R] 8"/>
          <p:cNvSpPr/>
          <p:nvPr/>
        </p:nvSpPr>
        <p:spPr>
          <a:xfrm>
            <a:off x="2673173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920" y="7192577"/>
            <a:ext cx="2230863" cy="2215389"/>
            <a:chOff x="-210126" y="5358811"/>
            <a:chExt cx="2230863" cy="22153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5358811"/>
              <a:ext cx="2230863" cy="1732480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94826" y="705098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 smtClean="0"/>
                <a:t>공격행위</a:t>
              </a:r>
              <a:endParaRPr kumimoji="1" lang="ko-KR" altLang="en-US" sz="2800" dirty="0"/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2675060" y="792100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기술점수 획득</a:t>
            </a:r>
            <a:endParaRPr kumimoji="1" lang="ko-KR" altLang="en-US" sz="2000" b="1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7225700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227586" y="792100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기술점수 소모</a:t>
            </a:r>
            <a:endParaRPr kumimoji="1" lang="ko-KR" altLang="en-US" sz="2000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1164097" y="-995921"/>
            <a:ext cx="9863805" cy="995921"/>
            <a:chOff x="1309443" y="708349"/>
            <a:chExt cx="2107278" cy="212766"/>
          </a:xfrm>
        </p:grpSpPr>
        <p:sp>
          <p:nvSpPr>
            <p:cNvPr id="16" name="직사각형 15"/>
            <p:cNvSpPr/>
            <p:nvPr/>
          </p:nvSpPr>
          <p:spPr>
            <a:xfrm>
              <a:off x="1309443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44513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29505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814498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99490" y="708349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4482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69474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54467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39459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24451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9899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7870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79207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0543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18805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632170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2455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858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226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85634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939953" y="17706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룬 지급</a:t>
            </a:r>
            <a:endParaRPr kumimoji="1" lang="ko-KR" altLang="en-US" sz="2400" dirty="0"/>
          </a:p>
        </p:txBody>
      </p:sp>
      <p:sp>
        <p:nvSpPr>
          <p:cNvPr id="40" name="오른쪽 화살표[R] 39"/>
          <p:cNvSpPr/>
          <p:nvPr/>
        </p:nvSpPr>
        <p:spPr>
          <a:xfrm>
            <a:off x="4925020" y="122825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텍스트 상자 40"/>
          <p:cNvSpPr txBox="1"/>
          <p:nvPr/>
        </p:nvSpPr>
        <p:spPr>
          <a:xfrm>
            <a:off x="5183388" y="940821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스킬 사용</a:t>
            </a:r>
            <a:endParaRPr kumimoji="1" lang="ko-KR" altLang="en-US" sz="2000" b="1" dirty="0"/>
          </a:p>
        </p:txBody>
      </p:sp>
      <p:sp>
        <p:nvSpPr>
          <p:cNvPr id="42" name="직사각형 41"/>
          <p:cNvSpPr/>
          <p:nvPr/>
        </p:nvSpPr>
        <p:spPr>
          <a:xfrm>
            <a:off x="726673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746440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359805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973172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58653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199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81326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4266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040001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65336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7321466" y="177068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스킬 요구량만큼 룬 소모</a:t>
            </a:r>
            <a:endParaRPr kumimoji="1" lang="ko-KR" altLang="en-US" sz="2400" dirty="0"/>
          </a:p>
        </p:txBody>
      </p:sp>
      <p:sp>
        <p:nvSpPr>
          <p:cNvPr id="53" name="직사각형 52"/>
          <p:cNvSpPr/>
          <p:nvPr/>
        </p:nvSpPr>
        <p:spPr>
          <a:xfrm>
            <a:off x="7266732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746440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359805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9731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58653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199903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81326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426636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040001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653367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텍스트 상자 62"/>
          <p:cNvSpPr txBox="1"/>
          <p:nvPr/>
        </p:nvSpPr>
        <p:spPr>
          <a:xfrm>
            <a:off x="7113079" y="5265000"/>
            <a:ext cx="400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재사용 시간에 따라 룬 회복</a:t>
            </a:r>
            <a:endParaRPr kumimoji="1" lang="ko-KR" altLang="en-US" sz="2400" dirty="0"/>
          </a:p>
        </p:txBody>
      </p:sp>
      <p:sp>
        <p:nvSpPr>
          <p:cNvPr id="64" name="오른쪽 화살표[R] 63"/>
          <p:cNvSpPr/>
          <p:nvPr/>
        </p:nvSpPr>
        <p:spPr>
          <a:xfrm rot="5400000">
            <a:off x="8134109" y="3190782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오른쪽 화살표[R] 64"/>
          <p:cNvSpPr/>
          <p:nvPr/>
        </p:nvSpPr>
        <p:spPr>
          <a:xfrm rot="10800000">
            <a:off x="4925020" y="474449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5415523" y="4471955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스킬 사용</a:t>
            </a:r>
            <a:endParaRPr kumimoji="1" lang="ko-KR" altLang="en-US" sz="2000" b="1" dirty="0"/>
          </a:p>
        </p:txBody>
      </p:sp>
      <p:sp>
        <p:nvSpPr>
          <p:cNvPr id="67" name="직사각형 66"/>
          <p:cNvSpPr/>
          <p:nvPr/>
        </p:nvSpPr>
        <p:spPr>
          <a:xfrm>
            <a:off x="69899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178707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7920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405439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018805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632170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245536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858903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47226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085634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텍스트 상자 76"/>
          <p:cNvSpPr txBox="1"/>
          <p:nvPr/>
        </p:nvSpPr>
        <p:spPr>
          <a:xfrm>
            <a:off x="1086346" y="526500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남은 룬중 추가 소모 </a:t>
            </a:r>
            <a:endParaRPr kumimoji="1" lang="ko-KR" altLang="en-US" sz="2400" dirty="0"/>
          </a:p>
        </p:txBody>
      </p:sp>
      <p:sp>
        <p:nvSpPr>
          <p:cNvPr id="13" name="직사각형 12"/>
          <p:cNvSpPr/>
          <p:nvPr/>
        </p:nvSpPr>
        <p:spPr>
          <a:xfrm>
            <a:off x="390872" y="416378"/>
            <a:ext cx="11169757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08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rot="16200000">
            <a:off x="9721091" y="100480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5" name="자유형 34"/>
          <p:cNvSpPr/>
          <p:nvPr/>
        </p:nvSpPr>
        <p:spPr>
          <a:xfrm rot="5400000">
            <a:off x="6357710" y="167416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6" name="자유형 35"/>
          <p:cNvSpPr/>
          <p:nvPr/>
        </p:nvSpPr>
        <p:spPr>
          <a:xfrm rot="10800000">
            <a:off x="7718813" y="1674830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7" name="자유형 36"/>
          <p:cNvSpPr/>
          <p:nvPr/>
        </p:nvSpPr>
        <p:spPr>
          <a:xfrm rot="5400000">
            <a:off x="8358873" y="1674164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6" name="자유형 45"/>
          <p:cNvSpPr/>
          <p:nvPr/>
        </p:nvSpPr>
        <p:spPr>
          <a:xfrm rot="10800000">
            <a:off x="9721090" y="1674831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7" name="자유형 46"/>
          <p:cNvSpPr/>
          <p:nvPr/>
        </p:nvSpPr>
        <p:spPr>
          <a:xfrm rot="5400000">
            <a:off x="10361150" y="1674165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" name="직선 연결선[R] 3"/>
          <p:cNvCxnSpPr/>
          <p:nvPr/>
        </p:nvCxnSpPr>
        <p:spPr>
          <a:xfrm flipH="1">
            <a:off x="1679534" y="166185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2038376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351349" y="100841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7" name="타원 6"/>
          <p:cNvSpPr/>
          <p:nvPr/>
        </p:nvSpPr>
        <p:spPr>
          <a:xfrm>
            <a:off x="1679534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 flipH="1" flipV="1">
            <a:off x="3675582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4347397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675582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4034424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 flipH="1">
            <a:off x="4637929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flipH="1">
            <a:off x="2340128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2340128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336176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4336176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1801354" y="2489476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50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400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3724634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 flipH="1" flipV="1">
            <a:off x="5685895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357710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1" name="타원 20"/>
          <p:cNvSpPr/>
          <p:nvPr/>
        </p:nvSpPr>
        <p:spPr>
          <a:xfrm>
            <a:off x="5685895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22" name="타원 21"/>
          <p:cNvSpPr/>
          <p:nvPr/>
        </p:nvSpPr>
        <p:spPr>
          <a:xfrm>
            <a:off x="6044737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6648242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6346489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 flipH="1">
            <a:off x="6346489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5734948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200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 flipH="1" flipV="1">
            <a:off x="7696208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8368023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9" name="타원 28"/>
          <p:cNvSpPr/>
          <p:nvPr/>
        </p:nvSpPr>
        <p:spPr>
          <a:xfrm>
            <a:off x="7696208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0" name="타원 29"/>
          <p:cNvSpPr/>
          <p:nvPr/>
        </p:nvSpPr>
        <p:spPr>
          <a:xfrm>
            <a:off x="8055050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 flipH="1">
            <a:off x="8658555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8356802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/>
          <p:nvPr/>
        </p:nvCxnSpPr>
        <p:spPr>
          <a:xfrm flipH="1">
            <a:off x="8356802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7745261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mtClean="0"/>
              <a:t>300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38" name="직선 연결선[R] 37"/>
          <p:cNvCxnSpPr/>
          <p:nvPr/>
        </p:nvCxnSpPr>
        <p:spPr>
          <a:xfrm flipH="1" flipV="1">
            <a:off x="9698485" y="1661860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0370300" y="1008419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0" name="타원 39"/>
          <p:cNvSpPr/>
          <p:nvPr/>
        </p:nvSpPr>
        <p:spPr>
          <a:xfrm>
            <a:off x="9698485" y="1001266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41" name="타원 40"/>
          <p:cNvSpPr/>
          <p:nvPr/>
        </p:nvSpPr>
        <p:spPr>
          <a:xfrm>
            <a:off x="10057327" y="1360108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H="1">
            <a:off x="10660832" y="1661860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10359079" y="1001266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>
            <a:off x="10359079" y="1963613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9747538" y="248947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mtClean="0"/>
              <a:t>400</a:t>
            </a:r>
            <a:r>
              <a:rPr kumimoji="1" lang="ko-KR" altLang="en-US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49" name="텍스트 상자 48"/>
          <p:cNvSpPr txBox="1"/>
          <p:nvPr/>
        </p:nvSpPr>
        <p:spPr>
          <a:xfrm>
            <a:off x="1153744" y="2847680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현재 발열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최대발열</a:t>
            </a:r>
            <a:endParaRPr kumimoji="1" lang="ko-KR" altLang="en-US" dirty="0"/>
          </a:p>
        </p:txBody>
      </p:sp>
      <p:sp>
        <p:nvSpPr>
          <p:cNvPr id="50" name="텍스트 상자 49"/>
          <p:cNvSpPr txBox="1"/>
          <p:nvPr/>
        </p:nvSpPr>
        <p:spPr>
          <a:xfrm>
            <a:off x="1855059" y="6171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smtClean="0"/>
              <a:t>효과 없음</a:t>
            </a:r>
            <a:endParaRPr kumimoji="1" lang="ko-KR" altLang="en-US" sz="1400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369401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발열 </a:t>
            </a:r>
            <a:r>
              <a:rPr kumimoji="1" lang="en-US" altLang="ko-KR" sz="1400" dirty="0" smtClean="0"/>
              <a:t>1</a:t>
            </a:r>
            <a:r>
              <a:rPr kumimoji="1" lang="ko-KR" altLang="en-US" sz="1400" dirty="0" smtClean="0"/>
              <a:t>개 누적</a:t>
            </a:r>
            <a:endParaRPr kumimoji="1" lang="ko-KR" altLang="en-US" sz="1400" dirty="0"/>
          </a:p>
        </p:txBody>
      </p:sp>
      <p:sp>
        <p:nvSpPr>
          <p:cNvPr id="52" name="텍스트 상자 51"/>
          <p:cNvSpPr txBox="1"/>
          <p:nvPr/>
        </p:nvSpPr>
        <p:spPr>
          <a:xfrm>
            <a:off x="56671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 smtClean="0"/>
              <a:t>2</a:t>
            </a:r>
            <a:r>
              <a:rPr kumimoji="1" lang="ko-KR" altLang="en-US" sz="1400" dirty="0" smtClean="0"/>
              <a:t>개 </a:t>
            </a:r>
            <a:r>
              <a:rPr kumimoji="1" lang="ko-KR" altLang="en-US" sz="1400" dirty="0"/>
              <a:t>누적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7701873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 smtClean="0"/>
              <a:t>3</a:t>
            </a:r>
            <a:r>
              <a:rPr kumimoji="1" lang="ko-KR" altLang="en-US" sz="1400" dirty="0" smtClean="0"/>
              <a:t>개 </a:t>
            </a:r>
            <a:r>
              <a:rPr kumimoji="1" lang="ko-KR" altLang="en-US" sz="1400" dirty="0"/>
              <a:t>누적</a:t>
            </a:r>
          </a:p>
        </p:txBody>
      </p:sp>
      <p:sp>
        <p:nvSpPr>
          <p:cNvPr id="54" name="텍스트 상자 53"/>
          <p:cNvSpPr txBox="1"/>
          <p:nvPr/>
        </p:nvSpPr>
        <p:spPr>
          <a:xfrm>
            <a:off x="97112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 smtClean="0"/>
              <a:t>4</a:t>
            </a:r>
            <a:r>
              <a:rPr kumimoji="1" lang="ko-KR" altLang="en-US" sz="1400" dirty="0" smtClean="0"/>
              <a:t>개 </a:t>
            </a:r>
            <a:r>
              <a:rPr kumimoji="1" lang="ko-KR" altLang="en-US" sz="1400" dirty="0"/>
              <a:t>누적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153744" y="416379"/>
            <a:ext cx="10406885" cy="3012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10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11354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53968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60345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66721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73097" y="3180789"/>
            <a:ext cx="635645" cy="78534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9473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5850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2226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8602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04978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대괄호[R] 19"/>
          <p:cNvSpPr/>
          <p:nvPr/>
        </p:nvSpPr>
        <p:spPr>
          <a:xfrm rot="16200000">
            <a:off x="5869965" y="-1282289"/>
            <a:ext cx="461037" cy="7778259"/>
          </a:xfrm>
          <a:prstGeom prst="righ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4841177" y="1771281"/>
            <a:ext cx="2518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 smtClean="0"/>
              <a:t>총 기술점수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8071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11064</TotalTime>
  <Words>2227</Words>
  <Application>Microsoft Macintosh PowerPoint</Application>
  <PresentationFormat>와이드스크린</PresentationFormat>
  <Paragraphs>873</Paragraphs>
  <Slides>62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6" baseType="lpstr">
      <vt:lpstr>맑은 고딕</vt:lpstr>
      <vt:lpstr>Mangal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1548</cp:revision>
  <dcterms:created xsi:type="dcterms:W3CDTF">2016-08-04T08:48:25Z</dcterms:created>
  <dcterms:modified xsi:type="dcterms:W3CDTF">2016-12-15T09:12:32Z</dcterms:modified>
</cp:coreProperties>
</file>